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9" r:id="rId3"/>
    <p:sldId id="262" r:id="rId4"/>
    <p:sldId id="265" r:id="rId5"/>
    <p:sldId id="266" r:id="rId6"/>
    <p:sldId id="267" r:id="rId7"/>
    <p:sldId id="275" r:id="rId8"/>
    <p:sldId id="277" r:id="rId9"/>
    <p:sldId id="278" r:id="rId10"/>
    <p:sldId id="276" r:id="rId11"/>
    <p:sldId id="541" r:id="rId12"/>
    <p:sldId id="540" r:id="rId13"/>
    <p:sldId id="270" r:id="rId14"/>
    <p:sldId id="271" r:id="rId15"/>
    <p:sldId id="272" r:id="rId16"/>
    <p:sldId id="542" r:id="rId17"/>
    <p:sldId id="543" r:id="rId18"/>
    <p:sldId id="544" r:id="rId19"/>
    <p:sldId id="273" r:id="rId20"/>
    <p:sldId id="274" r:id="rId21"/>
    <p:sldId id="545" r:id="rId22"/>
    <p:sldId id="547" r:id="rId23"/>
    <p:sldId id="260" r:id="rId24"/>
    <p:sldId id="261" r:id="rId25"/>
    <p:sldId id="258" r:id="rId26"/>
    <p:sldId id="269" r:id="rId27"/>
    <p:sldId id="263" r:id="rId28"/>
    <p:sldId id="264" r:id="rId29"/>
    <p:sldId id="54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known 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7T10:19:43.019" idx="1">
    <p:pos x="6964" y="507"/>
    <p:text>OIL CHANGE ANALOGY
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hyperlink" Target="mailto:Arup@arkim.ca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5" Type="http://schemas.openxmlformats.org/officeDocument/2006/relationships/hyperlink" Target="mailto:Arup@arkim.ca" TargetMode="External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FC90F-44A1-4540-A9C7-0DF8D83E3B13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5DD69C-0A4C-4331-BEAF-EA50D50F46D9}">
      <dgm:prSet/>
      <dgm:spPr/>
      <dgm:t>
        <a:bodyPr/>
        <a:lstStyle/>
        <a:p>
          <a:r>
            <a:rPr lang="en-US" dirty="0"/>
            <a:t>Municipal Engineers Association Conference and AGM, Toronto, Ontario</a:t>
          </a:r>
        </a:p>
      </dgm:t>
    </dgm:pt>
    <dgm:pt modelId="{E90DE99C-982A-4E84-999F-DE52345B4EA8}" type="parTrans" cxnId="{6937F2D4-EF16-49C6-8FC4-3839E6D65B66}">
      <dgm:prSet/>
      <dgm:spPr/>
      <dgm:t>
        <a:bodyPr/>
        <a:lstStyle/>
        <a:p>
          <a:endParaRPr lang="en-US"/>
        </a:p>
      </dgm:t>
    </dgm:pt>
    <dgm:pt modelId="{251EC2EA-5D15-41AB-9CF3-264EAC663679}" type="sibTrans" cxnId="{6937F2D4-EF16-49C6-8FC4-3839E6D65B66}">
      <dgm:prSet/>
      <dgm:spPr/>
      <dgm:t>
        <a:bodyPr/>
        <a:lstStyle/>
        <a:p>
          <a:endParaRPr lang="en-US"/>
        </a:p>
      </dgm:t>
    </dgm:pt>
    <dgm:pt modelId="{184A76EE-E73C-4493-8E86-6DB563332DDD}">
      <dgm:prSet/>
      <dgm:spPr/>
      <dgm:t>
        <a:bodyPr/>
        <a:lstStyle/>
        <a:p>
          <a:r>
            <a:rPr lang="en-US"/>
            <a:t>November 17, 2022</a:t>
          </a:r>
        </a:p>
      </dgm:t>
    </dgm:pt>
    <dgm:pt modelId="{37896A37-E84A-4481-8C7A-816A0AC7799D}" type="parTrans" cxnId="{830BADB5-56EE-40E6-A88A-3A9E867D29C3}">
      <dgm:prSet/>
      <dgm:spPr/>
      <dgm:t>
        <a:bodyPr/>
        <a:lstStyle/>
        <a:p>
          <a:endParaRPr lang="en-US"/>
        </a:p>
      </dgm:t>
    </dgm:pt>
    <dgm:pt modelId="{CBEBCAA9-1275-4950-89B5-0984978EB410}" type="sibTrans" cxnId="{830BADB5-56EE-40E6-A88A-3A9E867D29C3}">
      <dgm:prSet/>
      <dgm:spPr/>
      <dgm:t>
        <a:bodyPr/>
        <a:lstStyle/>
        <a:p>
          <a:endParaRPr lang="en-US"/>
        </a:p>
      </dgm:t>
    </dgm:pt>
    <dgm:pt modelId="{0CCDCA63-8299-470C-BD74-B1AFF01ACD8C}">
      <dgm:prSet/>
      <dgm:spPr/>
      <dgm:t>
        <a:bodyPr/>
        <a:lstStyle/>
        <a:p>
          <a:r>
            <a:rPr lang="en-US" dirty="0"/>
            <a:t>Presented by Arup Mukherjee, P.Eng.</a:t>
          </a:r>
        </a:p>
      </dgm:t>
    </dgm:pt>
    <dgm:pt modelId="{4BD2C8EA-6703-4C74-ADD0-A1E557208D6A}" type="parTrans" cxnId="{9B1C6085-ECCE-4DBC-ABF2-1D683BA9A8F8}">
      <dgm:prSet/>
      <dgm:spPr/>
      <dgm:t>
        <a:bodyPr/>
        <a:lstStyle/>
        <a:p>
          <a:endParaRPr lang="en-US"/>
        </a:p>
      </dgm:t>
    </dgm:pt>
    <dgm:pt modelId="{74F6625C-C15C-4207-B36A-7346F2D6F1C4}" type="sibTrans" cxnId="{9B1C6085-ECCE-4DBC-ABF2-1D683BA9A8F8}">
      <dgm:prSet/>
      <dgm:spPr/>
      <dgm:t>
        <a:bodyPr/>
        <a:lstStyle/>
        <a:p>
          <a:endParaRPr lang="en-US"/>
        </a:p>
      </dgm:t>
    </dgm:pt>
    <dgm:pt modelId="{89A8B392-3FDB-4FCE-A91D-0CFBC530A921}" type="pres">
      <dgm:prSet presAssocID="{909FC90F-44A1-4540-A9C7-0DF8D83E3B13}" presName="vert0" presStyleCnt="0">
        <dgm:presLayoutVars>
          <dgm:dir/>
          <dgm:animOne val="branch"/>
          <dgm:animLvl val="lvl"/>
        </dgm:presLayoutVars>
      </dgm:prSet>
      <dgm:spPr/>
    </dgm:pt>
    <dgm:pt modelId="{DF81D447-8A5A-457D-A315-7B84C7375F4E}" type="pres">
      <dgm:prSet presAssocID="{305DD69C-0A4C-4331-BEAF-EA50D50F46D9}" presName="thickLine" presStyleLbl="alignNode1" presStyleIdx="0" presStyleCnt="3"/>
      <dgm:spPr/>
    </dgm:pt>
    <dgm:pt modelId="{445D7E62-A56E-4A04-BA96-A53A5A9F0761}" type="pres">
      <dgm:prSet presAssocID="{305DD69C-0A4C-4331-BEAF-EA50D50F46D9}" presName="horz1" presStyleCnt="0"/>
      <dgm:spPr/>
    </dgm:pt>
    <dgm:pt modelId="{B8BC2CA3-DA82-48C5-BF0A-6AEF70318CC5}" type="pres">
      <dgm:prSet presAssocID="{305DD69C-0A4C-4331-BEAF-EA50D50F46D9}" presName="tx1" presStyleLbl="revTx" presStyleIdx="0" presStyleCnt="3"/>
      <dgm:spPr/>
    </dgm:pt>
    <dgm:pt modelId="{45F8DE28-5B70-4A21-B1E6-989B6E45938D}" type="pres">
      <dgm:prSet presAssocID="{305DD69C-0A4C-4331-BEAF-EA50D50F46D9}" presName="vert1" presStyleCnt="0"/>
      <dgm:spPr/>
    </dgm:pt>
    <dgm:pt modelId="{FC403F8B-5A02-4670-AF90-90046DCD9C47}" type="pres">
      <dgm:prSet presAssocID="{184A76EE-E73C-4493-8E86-6DB563332DDD}" presName="thickLine" presStyleLbl="alignNode1" presStyleIdx="1" presStyleCnt="3"/>
      <dgm:spPr/>
    </dgm:pt>
    <dgm:pt modelId="{7B3FD056-56C9-45F7-BB4F-5083518CD544}" type="pres">
      <dgm:prSet presAssocID="{184A76EE-E73C-4493-8E86-6DB563332DDD}" presName="horz1" presStyleCnt="0"/>
      <dgm:spPr/>
    </dgm:pt>
    <dgm:pt modelId="{4F3C6F60-F2D1-41D7-9031-089F6D256369}" type="pres">
      <dgm:prSet presAssocID="{184A76EE-E73C-4493-8E86-6DB563332DDD}" presName="tx1" presStyleLbl="revTx" presStyleIdx="1" presStyleCnt="3"/>
      <dgm:spPr/>
    </dgm:pt>
    <dgm:pt modelId="{C3AE86CB-AC18-4B36-94DA-A8EB15B19374}" type="pres">
      <dgm:prSet presAssocID="{184A76EE-E73C-4493-8E86-6DB563332DDD}" presName="vert1" presStyleCnt="0"/>
      <dgm:spPr/>
    </dgm:pt>
    <dgm:pt modelId="{E14D92A5-1737-495E-A1C6-718865E64B25}" type="pres">
      <dgm:prSet presAssocID="{0CCDCA63-8299-470C-BD74-B1AFF01ACD8C}" presName="thickLine" presStyleLbl="alignNode1" presStyleIdx="2" presStyleCnt="3"/>
      <dgm:spPr/>
    </dgm:pt>
    <dgm:pt modelId="{54447968-61DB-49C4-838E-14AC44AC360C}" type="pres">
      <dgm:prSet presAssocID="{0CCDCA63-8299-470C-BD74-B1AFF01ACD8C}" presName="horz1" presStyleCnt="0"/>
      <dgm:spPr/>
    </dgm:pt>
    <dgm:pt modelId="{4117AE62-51C2-455A-9F10-956C2EA8F9F1}" type="pres">
      <dgm:prSet presAssocID="{0CCDCA63-8299-470C-BD74-B1AFF01ACD8C}" presName="tx1" presStyleLbl="revTx" presStyleIdx="2" presStyleCnt="3"/>
      <dgm:spPr/>
    </dgm:pt>
    <dgm:pt modelId="{97545C8D-7D15-4D3D-89AD-3386ABA1B9F8}" type="pres">
      <dgm:prSet presAssocID="{0CCDCA63-8299-470C-BD74-B1AFF01ACD8C}" presName="vert1" presStyleCnt="0"/>
      <dgm:spPr/>
    </dgm:pt>
  </dgm:ptLst>
  <dgm:cxnLst>
    <dgm:cxn modelId="{DCE38824-84E0-4F07-B530-A60168F08C72}" type="presOf" srcId="{305DD69C-0A4C-4331-BEAF-EA50D50F46D9}" destId="{B8BC2CA3-DA82-48C5-BF0A-6AEF70318CC5}" srcOrd="0" destOrd="0" presId="urn:microsoft.com/office/officeart/2008/layout/LinedList"/>
    <dgm:cxn modelId="{5E719F3A-4E6A-47C0-B0AA-9F1AAB964865}" type="presOf" srcId="{0CCDCA63-8299-470C-BD74-B1AFF01ACD8C}" destId="{4117AE62-51C2-455A-9F10-956C2EA8F9F1}" srcOrd="0" destOrd="0" presId="urn:microsoft.com/office/officeart/2008/layout/LinedList"/>
    <dgm:cxn modelId="{6F4A377C-683E-48FA-82E1-265107255A14}" type="presOf" srcId="{184A76EE-E73C-4493-8E86-6DB563332DDD}" destId="{4F3C6F60-F2D1-41D7-9031-089F6D256369}" srcOrd="0" destOrd="0" presId="urn:microsoft.com/office/officeart/2008/layout/LinedList"/>
    <dgm:cxn modelId="{9B1C6085-ECCE-4DBC-ABF2-1D683BA9A8F8}" srcId="{909FC90F-44A1-4540-A9C7-0DF8D83E3B13}" destId="{0CCDCA63-8299-470C-BD74-B1AFF01ACD8C}" srcOrd="2" destOrd="0" parTransId="{4BD2C8EA-6703-4C74-ADD0-A1E557208D6A}" sibTransId="{74F6625C-C15C-4207-B36A-7346F2D6F1C4}"/>
    <dgm:cxn modelId="{D5F83BA9-970F-45E2-B4EC-F3F96B184B6C}" type="presOf" srcId="{909FC90F-44A1-4540-A9C7-0DF8D83E3B13}" destId="{89A8B392-3FDB-4FCE-A91D-0CFBC530A921}" srcOrd="0" destOrd="0" presId="urn:microsoft.com/office/officeart/2008/layout/LinedList"/>
    <dgm:cxn modelId="{830BADB5-56EE-40E6-A88A-3A9E867D29C3}" srcId="{909FC90F-44A1-4540-A9C7-0DF8D83E3B13}" destId="{184A76EE-E73C-4493-8E86-6DB563332DDD}" srcOrd="1" destOrd="0" parTransId="{37896A37-E84A-4481-8C7A-816A0AC7799D}" sibTransId="{CBEBCAA9-1275-4950-89B5-0984978EB410}"/>
    <dgm:cxn modelId="{6937F2D4-EF16-49C6-8FC4-3839E6D65B66}" srcId="{909FC90F-44A1-4540-A9C7-0DF8D83E3B13}" destId="{305DD69C-0A4C-4331-BEAF-EA50D50F46D9}" srcOrd="0" destOrd="0" parTransId="{E90DE99C-982A-4E84-999F-DE52345B4EA8}" sibTransId="{251EC2EA-5D15-41AB-9CF3-264EAC663679}"/>
    <dgm:cxn modelId="{4B7191CC-3003-4B1F-91AB-9E530F4176C8}" type="presParOf" srcId="{89A8B392-3FDB-4FCE-A91D-0CFBC530A921}" destId="{DF81D447-8A5A-457D-A315-7B84C7375F4E}" srcOrd="0" destOrd="0" presId="urn:microsoft.com/office/officeart/2008/layout/LinedList"/>
    <dgm:cxn modelId="{6D2FC51A-B590-45C7-BF3C-0337660B2E1A}" type="presParOf" srcId="{89A8B392-3FDB-4FCE-A91D-0CFBC530A921}" destId="{445D7E62-A56E-4A04-BA96-A53A5A9F0761}" srcOrd="1" destOrd="0" presId="urn:microsoft.com/office/officeart/2008/layout/LinedList"/>
    <dgm:cxn modelId="{6EFC4A2E-63F9-486E-AA41-371E77983F88}" type="presParOf" srcId="{445D7E62-A56E-4A04-BA96-A53A5A9F0761}" destId="{B8BC2CA3-DA82-48C5-BF0A-6AEF70318CC5}" srcOrd="0" destOrd="0" presId="urn:microsoft.com/office/officeart/2008/layout/LinedList"/>
    <dgm:cxn modelId="{1CF67BC7-1F3D-46F8-9951-072B918A5940}" type="presParOf" srcId="{445D7E62-A56E-4A04-BA96-A53A5A9F0761}" destId="{45F8DE28-5B70-4A21-B1E6-989B6E45938D}" srcOrd="1" destOrd="0" presId="urn:microsoft.com/office/officeart/2008/layout/LinedList"/>
    <dgm:cxn modelId="{10DB34B3-AD40-462D-BCF3-8DB31E0B8C3D}" type="presParOf" srcId="{89A8B392-3FDB-4FCE-A91D-0CFBC530A921}" destId="{FC403F8B-5A02-4670-AF90-90046DCD9C47}" srcOrd="2" destOrd="0" presId="urn:microsoft.com/office/officeart/2008/layout/LinedList"/>
    <dgm:cxn modelId="{4DA62FFE-1FD7-45CA-9F58-EAC55C5DFC7E}" type="presParOf" srcId="{89A8B392-3FDB-4FCE-A91D-0CFBC530A921}" destId="{7B3FD056-56C9-45F7-BB4F-5083518CD544}" srcOrd="3" destOrd="0" presId="urn:microsoft.com/office/officeart/2008/layout/LinedList"/>
    <dgm:cxn modelId="{8D5B2EF8-EDFD-4D44-B2DC-4B72C311F021}" type="presParOf" srcId="{7B3FD056-56C9-45F7-BB4F-5083518CD544}" destId="{4F3C6F60-F2D1-41D7-9031-089F6D256369}" srcOrd="0" destOrd="0" presId="urn:microsoft.com/office/officeart/2008/layout/LinedList"/>
    <dgm:cxn modelId="{5952A735-F435-4F6E-AEC4-6D2A2CEB98CA}" type="presParOf" srcId="{7B3FD056-56C9-45F7-BB4F-5083518CD544}" destId="{C3AE86CB-AC18-4B36-94DA-A8EB15B19374}" srcOrd="1" destOrd="0" presId="urn:microsoft.com/office/officeart/2008/layout/LinedList"/>
    <dgm:cxn modelId="{E034DADA-DCA7-456E-A017-F0AD900DD41C}" type="presParOf" srcId="{89A8B392-3FDB-4FCE-A91D-0CFBC530A921}" destId="{E14D92A5-1737-495E-A1C6-718865E64B25}" srcOrd="4" destOrd="0" presId="urn:microsoft.com/office/officeart/2008/layout/LinedList"/>
    <dgm:cxn modelId="{4667425D-AF66-4CBB-8641-7D22997116AB}" type="presParOf" srcId="{89A8B392-3FDB-4FCE-A91D-0CFBC530A921}" destId="{54447968-61DB-49C4-838E-14AC44AC360C}" srcOrd="5" destOrd="0" presId="urn:microsoft.com/office/officeart/2008/layout/LinedList"/>
    <dgm:cxn modelId="{078F50A9-A2B2-4BDB-8B85-A313F9775D0C}" type="presParOf" srcId="{54447968-61DB-49C4-838E-14AC44AC360C}" destId="{4117AE62-51C2-455A-9F10-956C2EA8F9F1}" srcOrd="0" destOrd="0" presId="urn:microsoft.com/office/officeart/2008/layout/LinedList"/>
    <dgm:cxn modelId="{774397CF-0001-42AA-B56E-4574A5FE2C56}" type="presParOf" srcId="{54447968-61DB-49C4-838E-14AC44AC360C}" destId="{97545C8D-7D15-4D3D-89AD-3386ABA1B9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F22A15-9609-47FC-9B75-F505A8C941C6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8AA54D-EFC8-4D91-BBCE-69BC01784B00}">
      <dgm:prSet/>
      <dgm:spPr/>
      <dgm:t>
        <a:bodyPr/>
        <a:lstStyle/>
        <a:p>
          <a:r>
            <a:rPr lang="en-US" dirty="0"/>
            <a:t>Oxidation - Pavement greys and hardens</a:t>
          </a:r>
        </a:p>
      </dgm:t>
    </dgm:pt>
    <dgm:pt modelId="{6598FD92-01D7-4258-A7B4-8010FD8C9080}" type="parTrans" cxnId="{8ED2654B-71F7-47E6-86D7-C61D4C063CF3}">
      <dgm:prSet/>
      <dgm:spPr/>
      <dgm:t>
        <a:bodyPr/>
        <a:lstStyle/>
        <a:p>
          <a:endParaRPr lang="en-US"/>
        </a:p>
      </dgm:t>
    </dgm:pt>
    <dgm:pt modelId="{3853DF22-23E9-4402-9A69-D67CB04A1AFA}" type="sibTrans" cxnId="{8ED2654B-71F7-47E6-86D7-C61D4C063CF3}">
      <dgm:prSet/>
      <dgm:spPr/>
      <dgm:t>
        <a:bodyPr/>
        <a:lstStyle/>
        <a:p>
          <a:endParaRPr lang="en-US"/>
        </a:p>
      </dgm:t>
    </dgm:pt>
    <dgm:pt modelId="{648CC6D2-19D7-4470-AFC2-7D15F8CAAFA4}">
      <dgm:prSet/>
      <dgm:spPr/>
      <dgm:t>
        <a:bodyPr/>
        <a:lstStyle/>
        <a:p>
          <a:r>
            <a:rPr lang="en-US"/>
            <a:t>Microsurface, slurry seal</a:t>
          </a:r>
        </a:p>
      </dgm:t>
    </dgm:pt>
    <dgm:pt modelId="{18FD1CFE-0964-4628-9C26-F849C38F5255}" type="parTrans" cxnId="{995959ED-D7BC-4704-8E57-F733D330A444}">
      <dgm:prSet/>
      <dgm:spPr/>
      <dgm:t>
        <a:bodyPr/>
        <a:lstStyle/>
        <a:p>
          <a:endParaRPr lang="en-US"/>
        </a:p>
      </dgm:t>
    </dgm:pt>
    <dgm:pt modelId="{EDC72C51-1A5A-4B6F-A262-7536E9483103}" type="sibTrans" cxnId="{995959ED-D7BC-4704-8E57-F733D330A444}">
      <dgm:prSet/>
      <dgm:spPr/>
      <dgm:t>
        <a:bodyPr/>
        <a:lstStyle/>
        <a:p>
          <a:endParaRPr lang="en-US"/>
        </a:p>
      </dgm:t>
    </dgm:pt>
    <dgm:pt modelId="{618DBC4A-D465-400C-80BF-34A194B91493}">
      <dgm:prSet/>
      <dgm:spPr/>
      <dgm:t>
        <a:bodyPr/>
        <a:lstStyle/>
        <a:p>
          <a:r>
            <a:rPr lang="en-US"/>
            <a:t>Cracking – crack sealing</a:t>
          </a:r>
        </a:p>
      </dgm:t>
    </dgm:pt>
    <dgm:pt modelId="{DC93D864-18EF-44F3-9958-BF55F1DB67EA}" type="parTrans" cxnId="{335CE061-FF52-4330-8B7A-51F26DA0F798}">
      <dgm:prSet/>
      <dgm:spPr/>
      <dgm:t>
        <a:bodyPr/>
        <a:lstStyle/>
        <a:p>
          <a:endParaRPr lang="en-US"/>
        </a:p>
      </dgm:t>
    </dgm:pt>
    <dgm:pt modelId="{D43D08EA-AC30-4F10-9083-4E7EB9C8CE97}" type="sibTrans" cxnId="{335CE061-FF52-4330-8B7A-51F26DA0F798}">
      <dgm:prSet/>
      <dgm:spPr/>
      <dgm:t>
        <a:bodyPr/>
        <a:lstStyle/>
        <a:p>
          <a:endParaRPr lang="en-US"/>
        </a:p>
      </dgm:t>
    </dgm:pt>
    <dgm:pt modelId="{1CEB2CF9-B10B-4C16-B3CB-7CE585CF8F19}">
      <dgm:prSet/>
      <dgm:spPr/>
      <dgm:t>
        <a:bodyPr/>
        <a:lstStyle/>
        <a:p>
          <a:r>
            <a:rPr lang="en-US"/>
            <a:t>Rest of road gets brittle</a:t>
          </a:r>
        </a:p>
      </dgm:t>
    </dgm:pt>
    <dgm:pt modelId="{8B5117F4-06C6-4150-AE1D-E75B4170C543}" type="parTrans" cxnId="{1924F8AF-491A-4613-ADE4-0E8EC15B4287}">
      <dgm:prSet/>
      <dgm:spPr/>
      <dgm:t>
        <a:bodyPr/>
        <a:lstStyle/>
        <a:p>
          <a:endParaRPr lang="en-US"/>
        </a:p>
      </dgm:t>
    </dgm:pt>
    <dgm:pt modelId="{C61251DA-6CAF-4908-A457-6AE33D17FD32}" type="sibTrans" cxnId="{1924F8AF-491A-4613-ADE4-0E8EC15B4287}">
      <dgm:prSet/>
      <dgm:spPr/>
      <dgm:t>
        <a:bodyPr/>
        <a:lstStyle/>
        <a:p>
          <a:endParaRPr lang="en-US"/>
        </a:p>
      </dgm:t>
    </dgm:pt>
    <dgm:pt modelId="{E028D97E-95F6-4440-9714-E329307F3353}">
      <dgm:prSet/>
      <dgm:spPr/>
      <dgm:t>
        <a:bodyPr/>
        <a:lstStyle/>
        <a:p>
          <a:r>
            <a:rPr lang="en-US"/>
            <a:t>Cracking propogates – centre line, transverse, edge, map cracking, alligator cracking</a:t>
          </a:r>
        </a:p>
      </dgm:t>
    </dgm:pt>
    <dgm:pt modelId="{E8593FB8-8F01-4ED5-9CB1-51BBB1006D21}" type="parTrans" cxnId="{D9D9BC54-35B1-4D3B-A443-39F8D62BA410}">
      <dgm:prSet/>
      <dgm:spPr/>
      <dgm:t>
        <a:bodyPr/>
        <a:lstStyle/>
        <a:p>
          <a:endParaRPr lang="en-US"/>
        </a:p>
      </dgm:t>
    </dgm:pt>
    <dgm:pt modelId="{7EC45ACC-2E1A-4B1B-ABD7-03DBCA9EFFAF}" type="sibTrans" cxnId="{D9D9BC54-35B1-4D3B-A443-39F8D62BA410}">
      <dgm:prSet/>
      <dgm:spPr/>
      <dgm:t>
        <a:bodyPr/>
        <a:lstStyle/>
        <a:p>
          <a:endParaRPr lang="en-US"/>
        </a:p>
      </dgm:t>
    </dgm:pt>
    <dgm:pt modelId="{CF5D17FA-6236-4141-B2B3-CD8B2140C498}">
      <dgm:prSet/>
      <dgm:spPr/>
      <dgm:t>
        <a:bodyPr/>
        <a:lstStyle/>
        <a:p>
          <a:r>
            <a:rPr lang="en-US"/>
            <a:t>Asphalt replacement</a:t>
          </a:r>
        </a:p>
      </dgm:t>
    </dgm:pt>
    <dgm:pt modelId="{B9E697D1-D3EB-4D51-8A4C-246748EEAF90}" type="parTrans" cxnId="{32C6A857-D713-48FE-9E20-83E43AACF94B}">
      <dgm:prSet/>
      <dgm:spPr/>
      <dgm:t>
        <a:bodyPr/>
        <a:lstStyle/>
        <a:p>
          <a:endParaRPr lang="en-US"/>
        </a:p>
      </dgm:t>
    </dgm:pt>
    <dgm:pt modelId="{32EEDFCA-601E-4AA0-A02F-09DF3A2AF6D9}" type="sibTrans" cxnId="{32C6A857-D713-48FE-9E20-83E43AACF94B}">
      <dgm:prSet/>
      <dgm:spPr/>
      <dgm:t>
        <a:bodyPr/>
        <a:lstStyle/>
        <a:p>
          <a:endParaRPr lang="en-US"/>
        </a:p>
      </dgm:t>
    </dgm:pt>
    <dgm:pt modelId="{D1773580-7C31-4232-AE2F-F9B1FE17D47E}" type="pres">
      <dgm:prSet presAssocID="{D6F22A15-9609-47FC-9B75-F505A8C941C6}" presName="linear" presStyleCnt="0">
        <dgm:presLayoutVars>
          <dgm:animLvl val="lvl"/>
          <dgm:resizeHandles val="exact"/>
        </dgm:presLayoutVars>
      </dgm:prSet>
      <dgm:spPr/>
    </dgm:pt>
    <dgm:pt modelId="{39994DE9-7CE1-4BF0-AAEB-F9BB76A8AC3F}" type="pres">
      <dgm:prSet presAssocID="{598AA54D-EFC8-4D91-BBCE-69BC01784B0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72E5348-1693-476B-A2FE-37C477120854}" type="pres">
      <dgm:prSet presAssocID="{3853DF22-23E9-4402-9A69-D67CB04A1AFA}" presName="spacer" presStyleCnt="0"/>
      <dgm:spPr/>
    </dgm:pt>
    <dgm:pt modelId="{18ADCAB2-AE02-47F3-AB00-263DF5AC2890}" type="pres">
      <dgm:prSet presAssocID="{648CC6D2-19D7-4470-AFC2-7D15F8CAAFA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0672B7B-98F7-4F28-BF0D-154AE29714EE}" type="pres">
      <dgm:prSet presAssocID="{EDC72C51-1A5A-4B6F-A262-7536E9483103}" presName="spacer" presStyleCnt="0"/>
      <dgm:spPr/>
    </dgm:pt>
    <dgm:pt modelId="{C7C4DAB6-7110-4AE2-98FE-0EE960F6913F}" type="pres">
      <dgm:prSet presAssocID="{618DBC4A-D465-400C-80BF-34A194B9149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6083678-C58D-43B8-806C-ABAEDF3FA4A7}" type="pres">
      <dgm:prSet presAssocID="{D43D08EA-AC30-4F10-9083-4E7EB9C8CE97}" presName="spacer" presStyleCnt="0"/>
      <dgm:spPr/>
    </dgm:pt>
    <dgm:pt modelId="{12882F2A-0FC3-4F13-8458-C0ED50259E1A}" type="pres">
      <dgm:prSet presAssocID="{1CEB2CF9-B10B-4C16-B3CB-7CE585CF8F1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FBB0810-BF79-4C84-8341-BDE2A38243CE}" type="pres">
      <dgm:prSet presAssocID="{C61251DA-6CAF-4908-A457-6AE33D17FD32}" presName="spacer" presStyleCnt="0"/>
      <dgm:spPr/>
    </dgm:pt>
    <dgm:pt modelId="{8DA6930D-B39F-4B6C-98E5-19AD8467C0F0}" type="pres">
      <dgm:prSet presAssocID="{E028D97E-95F6-4440-9714-E329307F335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2B363EC-8F69-4FA0-BF64-ECE1112D43E5}" type="pres">
      <dgm:prSet presAssocID="{7EC45ACC-2E1A-4B1B-ABD7-03DBCA9EFFAF}" presName="spacer" presStyleCnt="0"/>
      <dgm:spPr/>
    </dgm:pt>
    <dgm:pt modelId="{E7F81BE5-0464-4FF3-A49F-1B5759B3CCE4}" type="pres">
      <dgm:prSet presAssocID="{CF5D17FA-6236-4141-B2B3-CD8B2140C49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B9B6807-D94B-4396-97BD-5679D7B0F5C8}" type="presOf" srcId="{618DBC4A-D465-400C-80BF-34A194B91493}" destId="{C7C4DAB6-7110-4AE2-98FE-0EE960F6913F}" srcOrd="0" destOrd="0" presId="urn:microsoft.com/office/officeart/2005/8/layout/vList2"/>
    <dgm:cxn modelId="{8F44440B-6E5E-41FD-985C-6D692F59F482}" type="presOf" srcId="{E028D97E-95F6-4440-9714-E329307F3353}" destId="{8DA6930D-B39F-4B6C-98E5-19AD8467C0F0}" srcOrd="0" destOrd="0" presId="urn:microsoft.com/office/officeart/2005/8/layout/vList2"/>
    <dgm:cxn modelId="{215BD52B-52AA-4CB7-A8B9-0E12D2900A74}" type="presOf" srcId="{648CC6D2-19D7-4470-AFC2-7D15F8CAAFA4}" destId="{18ADCAB2-AE02-47F3-AB00-263DF5AC2890}" srcOrd="0" destOrd="0" presId="urn:microsoft.com/office/officeart/2005/8/layout/vList2"/>
    <dgm:cxn modelId="{417EB25E-E91F-4004-A115-2304EA021FD4}" type="presOf" srcId="{D6F22A15-9609-47FC-9B75-F505A8C941C6}" destId="{D1773580-7C31-4232-AE2F-F9B1FE17D47E}" srcOrd="0" destOrd="0" presId="urn:microsoft.com/office/officeart/2005/8/layout/vList2"/>
    <dgm:cxn modelId="{335CE061-FF52-4330-8B7A-51F26DA0F798}" srcId="{D6F22A15-9609-47FC-9B75-F505A8C941C6}" destId="{618DBC4A-D465-400C-80BF-34A194B91493}" srcOrd="2" destOrd="0" parTransId="{DC93D864-18EF-44F3-9958-BF55F1DB67EA}" sibTransId="{D43D08EA-AC30-4F10-9083-4E7EB9C8CE97}"/>
    <dgm:cxn modelId="{8ED2654B-71F7-47E6-86D7-C61D4C063CF3}" srcId="{D6F22A15-9609-47FC-9B75-F505A8C941C6}" destId="{598AA54D-EFC8-4D91-BBCE-69BC01784B00}" srcOrd="0" destOrd="0" parTransId="{6598FD92-01D7-4258-A7B4-8010FD8C9080}" sibTransId="{3853DF22-23E9-4402-9A69-D67CB04A1AFA}"/>
    <dgm:cxn modelId="{D9D9BC54-35B1-4D3B-A443-39F8D62BA410}" srcId="{D6F22A15-9609-47FC-9B75-F505A8C941C6}" destId="{E028D97E-95F6-4440-9714-E329307F3353}" srcOrd="4" destOrd="0" parTransId="{E8593FB8-8F01-4ED5-9CB1-51BBB1006D21}" sibTransId="{7EC45ACC-2E1A-4B1B-ABD7-03DBCA9EFFAF}"/>
    <dgm:cxn modelId="{32C6A857-D713-48FE-9E20-83E43AACF94B}" srcId="{D6F22A15-9609-47FC-9B75-F505A8C941C6}" destId="{CF5D17FA-6236-4141-B2B3-CD8B2140C498}" srcOrd="5" destOrd="0" parTransId="{B9E697D1-D3EB-4D51-8A4C-246748EEAF90}" sibTransId="{32EEDFCA-601E-4AA0-A02F-09DF3A2AF6D9}"/>
    <dgm:cxn modelId="{A00B858B-62B5-4971-BF9C-920EF6E3B231}" type="presOf" srcId="{1CEB2CF9-B10B-4C16-B3CB-7CE585CF8F19}" destId="{12882F2A-0FC3-4F13-8458-C0ED50259E1A}" srcOrd="0" destOrd="0" presId="urn:microsoft.com/office/officeart/2005/8/layout/vList2"/>
    <dgm:cxn modelId="{1924F8AF-491A-4613-ADE4-0E8EC15B4287}" srcId="{D6F22A15-9609-47FC-9B75-F505A8C941C6}" destId="{1CEB2CF9-B10B-4C16-B3CB-7CE585CF8F19}" srcOrd="3" destOrd="0" parTransId="{8B5117F4-06C6-4150-AE1D-E75B4170C543}" sibTransId="{C61251DA-6CAF-4908-A457-6AE33D17FD32}"/>
    <dgm:cxn modelId="{13D432B5-27B8-45C4-8B92-0952E7896EA3}" type="presOf" srcId="{CF5D17FA-6236-4141-B2B3-CD8B2140C498}" destId="{E7F81BE5-0464-4FF3-A49F-1B5759B3CCE4}" srcOrd="0" destOrd="0" presId="urn:microsoft.com/office/officeart/2005/8/layout/vList2"/>
    <dgm:cxn modelId="{80411CD1-D84F-4B7F-8CA3-648EF3666467}" type="presOf" srcId="{598AA54D-EFC8-4D91-BBCE-69BC01784B00}" destId="{39994DE9-7CE1-4BF0-AAEB-F9BB76A8AC3F}" srcOrd="0" destOrd="0" presId="urn:microsoft.com/office/officeart/2005/8/layout/vList2"/>
    <dgm:cxn modelId="{995959ED-D7BC-4704-8E57-F733D330A444}" srcId="{D6F22A15-9609-47FC-9B75-F505A8C941C6}" destId="{648CC6D2-19D7-4470-AFC2-7D15F8CAAFA4}" srcOrd="1" destOrd="0" parTransId="{18FD1CFE-0964-4628-9C26-F849C38F5255}" sibTransId="{EDC72C51-1A5A-4B6F-A262-7536E9483103}"/>
    <dgm:cxn modelId="{AE95D175-B613-4DD6-919A-0EAC4B20EF2A}" type="presParOf" srcId="{D1773580-7C31-4232-AE2F-F9B1FE17D47E}" destId="{39994DE9-7CE1-4BF0-AAEB-F9BB76A8AC3F}" srcOrd="0" destOrd="0" presId="urn:microsoft.com/office/officeart/2005/8/layout/vList2"/>
    <dgm:cxn modelId="{83735112-2AD8-4F08-B766-BC7AA7E6A9BE}" type="presParOf" srcId="{D1773580-7C31-4232-AE2F-F9B1FE17D47E}" destId="{872E5348-1693-476B-A2FE-37C477120854}" srcOrd="1" destOrd="0" presId="urn:microsoft.com/office/officeart/2005/8/layout/vList2"/>
    <dgm:cxn modelId="{00883CBA-FC5F-4082-825F-05BB8EE2691F}" type="presParOf" srcId="{D1773580-7C31-4232-AE2F-F9B1FE17D47E}" destId="{18ADCAB2-AE02-47F3-AB00-263DF5AC2890}" srcOrd="2" destOrd="0" presId="urn:microsoft.com/office/officeart/2005/8/layout/vList2"/>
    <dgm:cxn modelId="{5EC575F0-031F-4678-BBD3-DC4DDD617380}" type="presParOf" srcId="{D1773580-7C31-4232-AE2F-F9B1FE17D47E}" destId="{90672B7B-98F7-4F28-BF0D-154AE29714EE}" srcOrd="3" destOrd="0" presId="urn:microsoft.com/office/officeart/2005/8/layout/vList2"/>
    <dgm:cxn modelId="{7F957FC7-BEB0-42CF-8837-4AC5B06790E4}" type="presParOf" srcId="{D1773580-7C31-4232-AE2F-F9B1FE17D47E}" destId="{C7C4DAB6-7110-4AE2-98FE-0EE960F6913F}" srcOrd="4" destOrd="0" presId="urn:microsoft.com/office/officeart/2005/8/layout/vList2"/>
    <dgm:cxn modelId="{C7266A00-82E1-46F2-9235-7CFEA37C7F04}" type="presParOf" srcId="{D1773580-7C31-4232-AE2F-F9B1FE17D47E}" destId="{66083678-C58D-43B8-806C-ABAEDF3FA4A7}" srcOrd="5" destOrd="0" presId="urn:microsoft.com/office/officeart/2005/8/layout/vList2"/>
    <dgm:cxn modelId="{E0BC7A6B-20BC-4604-BBCE-BCB74343C3B1}" type="presParOf" srcId="{D1773580-7C31-4232-AE2F-F9B1FE17D47E}" destId="{12882F2A-0FC3-4F13-8458-C0ED50259E1A}" srcOrd="6" destOrd="0" presId="urn:microsoft.com/office/officeart/2005/8/layout/vList2"/>
    <dgm:cxn modelId="{A49ABBBE-B6C2-482F-8289-65EB3D676C4D}" type="presParOf" srcId="{D1773580-7C31-4232-AE2F-F9B1FE17D47E}" destId="{0FBB0810-BF79-4C84-8341-BDE2A38243CE}" srcOrd="7" destOrd="0" presId="urn:microsoft.com/office/officeart/2005/8/layout/vList2"/>
    <dgm:cxn modelId="{906388B7-22CA-4EE7-B822-2A8896DFB7B0}" type="presParOf" srcId="{D1773580-7C31-4232-AE2F-F9B1FE17D47E}" destId="{8DA6930D-B39F-4B6C-98E5-19AD8467C0F0}" srcOrd="8" destOrd="0" presId="urn:microsoft.com/office/officeart/2005/8/layout/vList2"/>
    <dgm:cxn modelId="{AF5F6048-B299-46F9-912F-70D4E4BF1183}" type="presParOf" srcId="{D1773580-7C31-4232-AE2F-F9B1FE17D47E}" destId="{62B363EC-8F69-4FA0-BF64-ECE1112D43E5}" srcOrd="9" destOrd="0" presId="urn:microsoft.com/office/officeart/2005/8/layout/vList2"/>
    <dgm:cxn modelId="{8A12265D-CB0A-46CF-A485-60D4FB69EA30}" type="presParOf" srcId="{D1773580-7C31-4232-AE2F-F9B1FE17D47E}" destId="{E7F81BE5-0464-4FF3-A49F-1B5759B3CCE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F22A15-9609-47FC-9B75-F505A8C941C6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8AA54D-EFC8-4D91-BBCE-69BC01784B00}">
      <dgm:prSet/>
      <dgm:spPr/>
      <dgm:t>
        <a:bodyPr/>
        <a:lstStyle/>
        <a:p>
          <a:r>
            <a:rPr lang="en-US" dirty="0"/>
            <a:t>Oxidation - Pavement greys and hardens</a:t>
          </a:r>
        </a:p>
      </dgm:t>
    </dgm:pt>
    <dgm:pt modelId="{6598FD92-01D7-4258-A7B4-8010FD8C9080}" type="parTrans" cxnId="{8ED2654B-71F7-47E6-86D7-C61D4C063CF3}">
      <dgm:prSet/>
      <dgm:spPr/>
      <dgm:t>
        <a:bodyPr/>
        <a:lstStyle/>
        <a:p>
          <a:endParaRPr lang="en-US"/>
        </a:p>
      </dgm:t>
    </dgm:pt>
    <dgm:pt modelId="{3853DF22-23E9-4402-9A69-D67CB04A1AFA}" type="sibTrans" cxnId="{8ED2654B-71F7-47E6-86D7-C61D4C063CF3}">
      <dgm:prSet/>
      <dgm:spPr/>
      <dgm:t>
        <a:bodyPr/>
        <a:lstStyle/>
        <a:p>
          <a:endParaRPr lang="en-US"/>
        </a:p>
      </dgm:t>
    </dgm:pt>
    <dgm:pt modelId="{648CC6D2-19D7-4470-AFC2-7D15F8CAAFA4}">
      <dgm:prSet/>
      <dgm:spPr/>
      <dgm:t>
        <a:bodyPr/>
        <a:lstStyle/>
        <a:p>
          <a:r>
            <a:rPr lang="en-US" dirty="0"/>
            <a:t>1. Apply Reclamite to rejuvenate asphalt</a:t>
          </a:r>
        </a:p>
      </dgm:t>
    </dgm:pt>
    <dgm:pt modelId="{18FD1CFE-0964-4628-9C26-F849C38F5255}" type="parTrans" cxnId="{995959ED-D7BC-4704-8E57-F733D330A444}">
      <dgm:prSet/>
      <dgm:spPr/>
      <dgm:t>
        <a:bodyPr/>
        <a:lstStyle/>
        <a:p>
          <a:endParaRPr lang="en-US"/>
        </a:p>
      </dgm:t>
    </dgm:pt>
    <dgm:pt modelId="{EDC72C51-1A5A-4B6F-A262-7536E9483103}" type="sibTrans" cxnId="{995959ED-D7BC-4704-8E57-F733D330A444}">
      <dgm:prSet/>
      <dgm:spPr/>
      <dgm:t>
        <a:bodyPr/>
        <a:lstStyle/>
        <a:p>
          <a:endParaRPr lang="en-US"/>
        </a:p>
      </dgm:t>
    </dgm:pt>
    <dgm:pt modelId="{618DBC4A-D465-400C-80BF-34A194B91493}">
      <dgm:prSet/>
      <dgm:spPr/>
      <dgm:t>
        <a:bodyPr/>
        <a:lstStyle/>
        <a:p>
          <a:r>
            <a:rPr lang="en-US" dirty="0"/>
            <a:t>2. Potential for </a:t>
          </a:r>
          <a:r>
            <a:rPr lang="en-US" dirty="0" err="1"/>
            <a:t>Microsurfacing</a:t>
          </a:r>
          <a:endParaRPr lang="en-US" dirty="0"/>
        </a:p>
      </dgm:t>
    </dgm:pt>
    <dgm:pt modelId="{DC93D864-18EF-44F3-9958-BF55F1DB67EA}" type="parTrans" cxnId="{335CE061-FF52-4330-8B7A-51F26DA0F798}">
      <dgm:prSet/>
      <dgm:spPr/>
      <dgm:t>
        <a:bodyPr/>
        <a:lstStyle/>
        <a:p>
          <a:endParaRPr lang="en-US"/>
        </a:p>
      </dgm:t>
    </dgm:pt>
    <dgm:pt modelId="{D43D08EA-AC30-4F10-9083-4E7EB9C8CE97}" type="sibTrans" cxnId="{335CE061-FF52-4330-8B7A-51F26DA0F798}">
      <dgm:prSet/>
      <dgm:spPr/>
      <dgm:t>
        <a:bodyPr/>
        <a:lstStyle/>
        <a:p>
          <a:endParaRPr lang="en-US"/>
        </a:p>
      </dgm:t>
    </dgm:pt>
    <dgm:pt modelId="{1CEB2CF9-B10B-4C16-B3CB-7CE585CF8F19}">
      <dgm:prSet/>
      <dgm:spPr/>
      <dgm:t>
        <a:bodyPr/>
        <a:lstStyle/>
        <a:p>
          <a:r>
            <a:rPr lang="en-US" dirty="0"/>
            <a:t>3. Further deterioration – CRF/Reclamite</a:t>
          </a:r>
        </a:p>
      </dgm:t>
    </dgm:pt>
    <dgm:pt modelId="{8B5117F4-06C6-4150-AE1D-E75B4170C543}" type="parTrans" cxnId="{1924F8AF-491A-4613-ADE4-0E8EC15B4287}">
      <dgm:prSet/>
      <dgm:spPr/>
      <dgm:t>
        <a:bodyPr/>
        <a:lstStyle/>
        <a:p>
          <a:endParaRPr lang="en-US"/>
        </a:p>
      </dgm:t>
    </dgm:pt>
    <dgm:pt modelId="{C61251DA-6CAF-4908-A457-6AE33D17FD32}" type="sibTrans" cxnId="{1924F8AF-491A-4613-ADE4-0E8EC15B4287}">
      <dgm:prSet/>
      <dgm:spPr/>
      <dgm:t>
        <a:bodyPr/>
        <a:lstStyle/>
        <a:p>
          <a:endParaRPr lang="en-US"/>
        </a:p>
      </dgm:t>
    </dgm:pt>
    <dgm:pt modelId="{D1773580-7C31-4232-AE2F-F9B1FE17D47E}" type="pres">
      <dgm:prSet presAssocID="{D6F22A15-9609-47FC-9B75-F505A8C941C6}" presName="linear" presStyleCnt="0">
        <dgm:presLayoutVars>
          <dgm:animLvl val="lvl"/>
          <dgm:resizeHandles val="exact"/>
        </dgm:presLayoutVars>
      </dgm:prSet>
      <dgm:spPr/>
    </dgm:pt>
    <dgm:pt modelId="{39994DE9-7CE1-4BF0-AAEB-F9BB76A8AC3F}" type="pres">
      <dgm:prSet presAssocID="{598AA54D-EFC8-4D91-BBCE-69BC01784B0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72E5348-1693-476B-A2FE-37C477120854}" type="pres">
      <dgm:prSet presAssocID="{3853DF22-23E9-4402-9A69-D67CB04A1AFA}" presName="spacer" presStyleCnt="0"/>
      <dgm:spPr/>
    </dgm:pt>
    <dgm:pt modelId="{18ADCAB2-AE02-47F3-AB00-263DF5AC2890}" type="pres">
      <dgm:prSet presAssocID="{648CC6D2-19D7-4470-AFC2-7D15F8CAAFA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0672B7B-98F7-4F28-BF0D-154AE29714EE}" type="pres">
      <dgm:prSet presAssocID="{EDC72C51-1A5A-4B6F-A262-7536E9483103}" presName="spacer" presStyleCnt="0"/>
      <dgm:spPr/>
    </dgm:pt>
    <dgm:pt modelId="{C7C4DAB6-7110-4AE2-98FE-0EE960F6913F}" type="pres">
      <dgm:prSet presAssocID="{618DBC4A-D465-400C-80BF-34A194B91493}" presName="parentText" presStyleLbl="node1" presStyleIdx="2" presStyleCnt="4" custLinFactNeighborX="0">
        <dgm:presLayoutVars>
          <dgm:chMax val="0"/>
          <dgm:bulletEnabled val="1"/>
        </dgm:presLayoutVars>
      </dgm:prSet>
      <dgm:spPr/>
    </dgm:pt>
    <dgm:pt modelId="{66083678-C58D-43B8-806C-ABAEDF3FA4A7}" type="pres">
      <dgm:prSet presAssocID="{D43D08EA-AC30-4F10-9083-4E7EB9C8CE97}" presName="spacer" presStyleCnt="0"/>
      <dgm:spPr/>
    </dgm:pt>
    <dgm:pt modelId="{12882F2A-0FC3-4F13-8458-C0ED50259E1A}" type="pres">
      <dgm:prSet presAssocID="{1CEB2CF9-B10B-4C16-B3CB-7CE585CF8F19}" presName="parentText" presStyleLbl="node1" presStyleIdx="3" presStyleCnt="4" custLinFactNeighborX="0" custLinFactNeighborY="82318">
        <dgm:presLayoutVars>
          <dgm:chMax val="0"/>
          <dgm:bulletEnabled val="1"/>
        </dgm:presLayoutVars>
      </dgm:prSet>
      <dgm:spPr/>
    </dgm:pt>
  </dgm:ptLst>
  <dgm:cxnLst>
    <dgm:cxn modelId="{3D57010F-9998-44E0-BA62-3C98917BB4BA}" type="presOf" srcId="{648CC6D2-19D7-4470-AFC2-7D15F8CAAFA4}" destId="{18ADCAB2-AE02-47F3-AB00-263DF5AC2890}" srcOrd="0" destOrd="0" presId="urn:microsoft.com/office/officeart/2005/8/layout/vList2"/>
    <dgm:cxn modelId="{2C3A8F3A-4B2E-4028-9AE2-BF15771D89AE}" type="presOf" srcId="{1CEB2CF9-B10B-4C16-B3CB-7CE585CF8F19}" destId="{12882F2A-0FC3-4F13-8458-C0ED50259E1A}" srcOrd="0" destOrd="0" presId="urn:microsoft.com/office/officeart/2005/8/layout/vList2"/>
    <dgm:cxn modelId="{91123440-521C-4B65-BD31-4FE8001D430C}" type="presOf" srcId="{598AA54D-EFC8-4D91-BBCE-69BC01784B00}" destId="{39994DE9-7CE1-4BF0-AAEB-F9BB76A8AC3F}" srcOrd="0" destOrd="0" presId="urn:microsoft.com/office/officeart/2005/8/layout/vList2"/>
    <dgm:cxn modelId="{335CE061-FF52-4330-8B7A-51F26DA0F798}" srcId="{D6F22A15-9609-47FC-9B75-F505A8C941C6}" destId="{618DBC4A-D465-400C-80BF-34A194B91493}" srcOrd="2" destOrd="0" parTransId="{DC93D864-18EF-44F3-9958-BF55F1DB67EA}" sibTransId="{D43D08EA-AC30-4F10-9083-4E7EB9C8CE97}"/>
    <dgm:cxn modelId="{8ED2654B-71F7-47E6-86D7-C61D4C063CF3}" srcId="{D6F22A15-9609-47FC-9B75-F505A8C941C6}" destId="{598AA54D-EFC8-4D91-BBCE-69BC01784B00}" srcOrd="0" destOrd="0" parTransId="{6598FD92-01D7-4258-A7B4-8010FD8C9080}" sibTransId="{3853DF22-23E9-4402-9A69-D67CB04A1AFA}"/>
    <dgm:cxn modelId="{1924F8AF-491A-4613-ADE4-0E8EC15B4287}" srcId="{D6F22A15-9609-47FC-9B75-F505A8C941C6}" destId="{1CEB2CF9-B10B-4C16-B3CB-7CE585CF8F19}" srcOrd="3" destOrd="0" parTransId="{8B5117F4-06C6-4150-AE1D-E75B4170C543}" sibTransId="{C61251DA-6CAF-4908-A457-6AE33D17FD32}"/>
    <dgm:cxn modelId="{4C1451D8-A1F8-4465-AA3D-5881DD97C65C}" type="presOf" srcId="{618DBC4A-D465-400C-80BF-34A194B91493}" destId="{C7C4DAB6-7110-4AE2-98FE-0EE960F6913F}" srcOrd="0" destOrd="0" presId="urn:microsoft.com/office/officeart/2005/8/layout/vList2"/>
    <dgm:cxn modelId="{911EEDDC-EC85-4762-87A1-0F3B3AC1FCAE}" type="presOf" srcId="{D6F22A15-9609-47FC-9B75-F505A8C941C6}" destId="{D1773580-7C31-4232-AE2F-F9B1FE17D47E}" srcOrd="0" destOrd="0" presId="urn:microsoft.com/office/officeart/2005/8/layout/vList2"/>
    <dgm:cxn modelId="{995959ED-D7BC-4704-8E57-F733D330A444}" srcId="{D6F22A15-9609-47FC-9B75-F505A8C941C6}" destId="{648CC6D2-19D7-4470-AFC2-7D15F8CAAFA4}" srcOrd="1" destOrd="0" parTransId="{18FD1CFE-0964-4628-9C26-F849C38F5255}" sibTransId="{EDC72C51-1A5A-4B6F-A262-7536E9483103}"/>
    <dgm:cxn modelId="{3362FCAA-649E-4C73-BCC3-183425036020}" type="presParOf" srcId="{D1773580-7C31-4232-AE2F-F9B1FE17D47E}" destId="{39994DE9-7CE1-4BF0-AAEB-F9BB76A8AC3F}" srcOrd="0" destOrd="0" presId="urn:microsoft.com/office/officeart/2005/8/layout/vList2"/>
    <dgm:cxn modelId="{BED0199E-1FC7-4DBF-8034-25A2484D1C44}" type="presParOf" srcId="{D1773580-7C31-4232-AE2F-F9B1FE17D47E}" destId="{872E5348-1693-476B-A2FE-37C477120854}" srcOrd="1" destOrd="0" presId="urn:microsoft.com/office/officeart/2005/8/layout/vList2"/>
    <dgm:cxn modelId="{D2BB8C4B-FC4C-49EF-B37B-A6806901E880}" type="presParOf" srcId="{D1773580-7C31-4232-AE2F-F9B1FE17D47E}" destId="{18ADCAB2-AE02-47F3-AB00-263DF5AC2890}" srcOrd="2" destOrd="0" presId="urn:microsoft.com/office/officeart/2005/8/layout/vList2"/>
    <dgm:cxn modelId="{3867A3FD-5E29-4AF2-86AB-34010BC7FC74}" type="presParOf" srcId="{D1773580-7C31-4232-AE2F-F9B1FE17D47E}" destId="{90672B7B-98F7-4F28-BF0D-154AE29714EE}" srcOrd="3" destOrd="0" presId="urn:microsoft.com/office/officeart/2005/8/layout/vList2"/>
    <dgm:cxn modelId="{541FDD58-7DA8-49C3-AC5C-73461DA4BA34}" type="presParOf" srcId="{D1773580-7C31-4232-AE2F-F9B1FE17D47E}" destId="{C7C4DAB6-7110-4AE2-98FE-0EE960F6913F}" srcOrd="4" destOrd="0" presId="urn:microsoft.com/office/officeart/2005/8/layout/vList2"/>
    <dgm:cxn modelId="{2A7955DF-AA15-4A0A-9D0A-DD13B95129F1}" type="presParOf" srcId="{D1773580-7C31-4232-AE2F-F9B1FE17D47E}" destId="{66083678-C58D-43B8-806C-ABAEDF3FA4A7}" srcOrd="5" destOrd="0" presId="urn:microsoft.com/office/officeart/2005/8/layout/vList2"/>
    <dgm:cxn modelId="{C2D07A51-F720-4DEB-B2D1-5D4B83903AB8}" type="presParOf" srcId="{D1773580-7C31-4232-AE2F-F9B1FE17D47E}" destId="{12882F2A-0FC3-4F13-8458-C0ED50259E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ACBDC2-DFB1-46BF-B91F-1D0E295806C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318223-EE86-477A-9D55-5A41EA982FB0}">
      <dgm:prSet/>
      <dgm:spPr/>
      <dgm:t>
        <a:bodyPr/>
        <a:lstStyle/>
        <a:p>
          <a:r>
            <a:rPr lang="en-US"/>
            <a:t>Mirror OSIM </a:t>
          </a:r>
        </a:p>
      </dgm:t>
    </dgm:pt>
    <dgm:pt modelId="{9462E504-A82D-4FE8-A07B-A38E268081C5}" type="parTrans" cxnId="{002DB52E-E3DE-480D-AE3D-7D743A5CD3CD}">
      <dgm:prSet/>
      <dgm:spPr/>
      <dgm:t>
        <a:bodyPr/>
        <a:lstStyle/>
        <a:p>
          <a:endParaRPr lang="en-US"/>
        </a:p>
      </dgm:t>
    </dgm:pt>
    <dgm:pt modelId="{62F6EFAE-CEE2-4152-A40B-A955DBCF752E}" type="sibTrans" cxnId="{002DB52E-E3DE-480D-AE3D-7D743A5CD3CD}">
      <dgm:prSet/>
      <dgm:spPr/>
      <dgm:t>
        <a:bodyPr/>
        <a:lstStyle/>
        <a:p>
          <a:endParaRPr lang="en-US"/>
        </a:p>
      </dgm:t>
    </dgm:pt>
    <dgm:pt modelId="{52A8067D-AE24-4C34-A848-5AE521E5198A}">
      <dgm:prSet/>
      <dgm:spPr/>
      <dgm:t>
        <a:bodyPr/>
        <a:lstStyle/>
        <a:p>
          <a:r>
            <a:rPr lang="en-US"/>
            <a:t>Asses every 2 years </a:t>
          </a:r>
        </a:p>
      </dgm:t>
    </dgm:pt>
    <dgm:pt modelId="{879F93EA-3133-410A-9F50-6B0D8F237E43}" type="parTrans" cxnId="{7A78B867-22DD-4897-9249-EEA50505E432}">
      <dgm:prSet/>
      <dgm:spPr/>
      <dgm:t>
        <a:bodyPr/>
        <a:lstStyle/>
        <a:p>
          <a:endParaRPr lang="en-US"/>
        </a:p>
      </dgm:t>
    </dgm:pt>
    <dgm:pt modelId="{46162175-F719-476C-AE52-9AE4F504CF1D}" type="sibTrans" cxnId="{7A78B867-22DD-4897-9249-EEA50505E432}">
      <dgm:prSet/>
      <dgm:spPr/>
      <dgm:t>
        <a:bodyPr/>
        <a:lstStyle/>
        <a:p>
          <a:endParaRPr lang="en-US"/>
        </a:p>
      </dgm:t>
    </dgm:pt>
    <dgm:pt modelId="{DDE0E6D5-70EE-48AF-A39F-9294456551CD}">
      <dgm:prSet/>
      <dgm:spPr/>
      <dgm:t>
        <a:bodyPr/>
        <a:lstStyle/>
        <a:p>
          <a:r>
            <a:rPr lang="en-US"/>
            <a:t>Mandatory for funding? </a:t>
          </a:r>
        </a:p>
      </dgm:t>
    </dgm:pt>
    <dgm:pt modelId="{85ACC08A-D64F-42E3-9582-C6C21858D367}" type="parTrans" cxnId="{65BAE99F-AF15-4097-9EB0-30AE389D75AE}">
      <dgm:prSet/>
      <dgm:spPr/>
      <dgm:t>
        <a:bodyPr/>
        <a:lstStyle/>
        <a:p>
          <a:endParaRPr lang="en-US"/>
        </a:p>
      </dgm:t>
    </dgm:pt>
    <dgm:pt modelId="{C99E41F7-9BA3-4409-B8F6-A39B13A684CB}" type="sibTrans" cxnId="{65BAE99F-AF15-4097-9EB0-30AE389D75AE}">
      <dgm:prSet/>
      <dgm:spPr/>
      <dgm:t>
        <a:bodyPr/>
        <a:lstStyle/>
        <a:p>
          <a:endParaRPr lang="en-US"/>
        </a:p>
      </dgm:t>
    </dgm:pt>
    <dgm:pt modelId="{30CF19B3-B3AC-43A5-82EE-B4AE9A437672}">
      <dgm:prSet/>
      <dgm:spPr/>
      <dgm:t>
        <a:bodyPr/>
        <a:lstStyle/>
        <a:p>
          <a:r>
            <a:rPr lang="en-US"/>
            <a:t>Are you ready? </a:t>
          </a:r>
        </a:p>
      </dgm:t>
    </dgm:pt>
    <dgm:pt modelId="{3FFC8C56-ECEE-41B4-B333-DE8C654E34BE}" type="parTrans" cxnId="{8684EC57-C27F-4012-BEAA-EDCC7509C2D4}">
      <dgm:prSet/>
      <dgm:spPr/>
      <dgm:t>
        <a:bodyPr/>
        <a:lstStyle/>
        <a:p>
          <a:endParaRPr lang="en-US"/>
        </a:p>
      </dgm:t>
    </dgm:pt>
    <dgm:pt modelId="{4AC48531-0238-4905-A1DD-98FFEBAEB549}" type="sibTrans" cxnId="{8684EC57-C27F-4012-BEAA-EDCC7509C2D4}">
      <dgm:prSet/>
      <dgm:spPr/>
      <dgm:t>
        <a:bodyPr/>
        <a:lstStyle/>
        <a:p>
          <a:endParaRPr lang="en-US"/>
        </a:p>
      </dgm:t>
    </dgm:pt>
    <dgm:pt modelId="{1F0DDC46-773F-4A71-A31B-9A370EDFD7E8}">
      <dgm:prSet/>
      <dgm:spPr/>
      <dgm:t>
        <a:bodyPr/>
        <a:lstStyle/>
        <a:p>
          <a:r>
            <a:rPr lang="en-US"/>
            <a:t>in-house, consultants, costs</a:t>
          </a:r>
        </a:p>
      </dgm:t>
    </dgm:pt>
    <dgm:pt modelId="{3B4F7A9B-4008-4B32-A938-E3C494A475FB}" type="parTrans" cxnId="{D82BFF2C-3A6D-4FB0-9D60-395C21FEFE2E}">
      <dgm:prSet/>
      <dgm:spPr/>
      <dgm:t>
        <a:bodyPr/>
        <a:lstStyle/>
        <a:p>
          <a:endParaRPr lang="en-US"/>
        </a:p>
      </dgm:t>
    </dgm:pt>
    <dgm:pt modelId="{3A34532C-7D40-45AC-92D4-49706CC64032}" type="sibTrans" cxnId="{D82BFF2C-3A6D-4FB0-9D60-395C21FEFE2E}">
      <dgm:prSet/>
      <dgm:spPr/>
      <dgm:t>
        <a:bodyPr/>
        <a:lstStyle/>
        <a:p>
          <a:endParaRPr lang="en-US"/>
        </a:p>
      </dgm:t>
    </dgm:pt>
    <dgm:pt modelId="{69A61A50-9B9A-44AF-AAAA-64011ABFBCA2}" type="pres">
      <dgm:prSet presAssocID="{2AACBDC2-DFB1-46BF-B91F-1D0E295806CE}" presName="linear" presStyleCnt="0">
        <dgm:presLayoutVars>
          <dgm:animLvl val="lvl"/>
          <dgm:resizeHandles val="exact"/>
        </dgm:presLayoutVars>
      </dgm:prSet>
      <dgm:spPr/>
    </dgm:pt>
    <dgm:pt modelId="{FDCA0633-43C9-41B1-A6E1-1DB201B4B959}" type="pres">
      <dgm:prSet presAssocID="{1D318223-EE86-477A-9D55-5A41EA982FB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8BDDFE8-A117-4830-99BA-417B523437D4}" type="pres">
      <dgm:prSet presAssocID="{62F6EFAE-CEE2-4152-A40B-A955DBCF752E}" presName="spacer" presStyleCnt="0"/>
      <dgm:spPr/>
    </dgm:pt>
    <dgm:pt modelId="{CC3A670B-3FFA-4F78-928B-FDABEFFB3126}" type="pres">
      <dgm:prSet presAssocID="{52A8067D-AE24-4C34-A848-5AE521E5198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492E04-EE0B-4885-AB1B-96C514B1B973}" type="pres">
      <dgm:prSet presAssocID="{46162175-F719-476C-AE52-9AE4F504CF1D}" presName="spacer" presStyleCnt="0"/>
      <dgm:spPr/>
    </dgm:pt>
    <dgm:pt modelId="{21A607F0-F855-4739-B9DD-7D129FCAFFA6}" type="pres">
      <dgm:prSet presAssocID="{DDE0E6D5-70EE-48AF-A39F-9294456551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E9C872E-4B59-4A73-8036-9C4946BA6E7C}" type="pres">
      <dgm:prSet presAssocID="{C99E41F7-9BA3-4409-B8F6-A39B13A684CB}" presName="spacer" presStyleCnt="0"/>
      <dgm:spPr/>
    </dgm:pt>
    <dgm:pt modelId="{9333FFC4-DD96-44B5-8760-421AC9C8BE96}" type="pres">
      <dgm:prSet presAssocID="{30CF19B3-B3AC-43A5-82EE-B4AE9A43767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545D99-C1FE-4310-AFB6-6F6A615748EB}" type="pres">
      <dgm:prSet presAssocID="{4AC48531-0238-4905-A1DD-98FFEBAEB549}" presName="spacer" presStyleCnt="0"/>
      <dgm:spPr/>
    </dgm:pt>
    <dgm:pt modelId="{314927A3-7840-415F-AE19-23ADB2F90EB2}" type="pres">
      <dgm:prSet presAssocID="{1F0DDC46-773F-4A71-A31B-9A370EDFD7E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F3022B-8AFA-4EB8-A85C-5633A5C24B45}" type="presOf" srcId="{1D318223-EE86-477A-9D55-5A41EA982FB0}" destId="{FDCA0633-43C9-41B1-A6E1-1DB201B4B959}" srcOrd="0" destOrd="0" presId="urn:microsoft.com/office/officeart/2005/8/layout/vList2"/>
    <dgm:cxn modelId="{D82BFF2C-3A6D-4FB0-9D60-395C21FEFE2E}" srcId="{2AACBDC2-DFB1-46BF-B91F-1D0E295806CE}" destId="{1F0DDC46-773F-4A71-A31B-9A370EDFD7E8}" srcOrd="4" destOrd="0" parTransId="{3B4F7A9B-4008-4B32-A938-E3C494A475FB}" sibTransId="{3A34532C-7D40-45AC-92D4-49706CC64032}"/>
    <dgm:cxn modelId="{002DB52E-E3DE-480D-AE3D-7D743A5CD3CD}" srcId="{2AACBDC2-DFB1-46BF-B91F-1D0E295806CE}" destId="{1D318223-EE86-477A-9D55-5A41EA982FB0}" srcOrd="0" destOrd="0" parTransId="{9462E504-A82D-4FE8-A07B-A38E268081C5}" sibTransId="{62F6EFAE-CEE2-4152-A40B-A955DBCF752E}"/>
    <dgm:cxn modelId="{E3740633-F641-48F6-9E8C-D6ED653DFFCC}" type="presOf" srcId="{DDE0E6D5-70EE-48AF-A39F-9294456551CD}" destId="{21A607F0-F855-4739-B9DD-7D129FCAFFA6}" srcOrd="0" destOrd="0" presId="urn:microsoft.com/office/officeart/2005/8/layout/vList2"/>
    <dgm:cxn modelId="{7A78B867-22DD-4897-9249-EEA50505E432}" srcId="{2AACBDC2-DFB1-46BF-B91F-1D0E295806CE}" destId="{52A8067D-AE24-4C34-A848-5AE521E5198A}" srcOrd="1" destOrd="0" parTransId="{879F93EA-3133-410A-9F50-6B0D8F237E43}" sibTransId="{46162175-F719-476C-AE52-9AE4F504CF1D}"/>
    <dgm:cxn modelId="{134CAE6B-C29C-4FA1-B581-1E0F7314191D}" type="presOf" srcId="{52A8067D-AE24-4C34-A848-5AE521E5198A}" destId="{CC3A670B-3FFA-4F78-928B-FDABEFFB3126}" srcOrd="0" destOrd="0" presId="urn:microsoft.com/office/officeart/2005/8/layout/vList2"/>
    <dgm:cxn modelId="{E6EB8653-FC80-4BA5-A1E6-7E201B742837}" type="presOf" srcId="{2AACBDC2-DFB1-46BF-B91F-1D0E295806CE}" destId="{69A61A50-9B9A-44AF-AAAA-64011ABFBCA2}" srcOrd="0" destOrd="0" presId="urn:microsoft.com/office/officeart/2005/8/layout/vList2"/>
    <dgm:cxn modelId="{A2582056-B17A-4F25-952D-A77160CBEA39}" type="presOf" srcId="{1F0DDC46-773F-4A71-A31B-9A370EDFD7E8}" destId="{314927A3-7840-415F-AE19-23ADB2F90EB2}" srcOrd="0" destOrd="0" presId="urn:microsoft.com/office/officeart/2005/8/layout/vList2"/>
    <dgm:cxn modelId="{8684EC57-C27F-4012-BEAA-EDCC7509C2D4}" srcId="{2AACBDC2-DFB1-46BF-B91F-1D0E295806CE}" destId="{30CF19B3-B3AC-43A5-82EE-B4AE9A437672}" srcOrd="3" destOrd="0" parTransId="{3FFC8C56-ECEE-41B4-B333-DE8C654E34BE}" sibTransId="{4AC48531-0238-4905-A1DD-98FFEBAEB549}"/>
    <dgm:cxn modelId="{65BAE99F-AF15-4097-9EB0-30AE389D75AE}" srcId="{2AACBDC2-DFB1-46BF-B91F-1D0E295806CE}" destId="{DDE0E6D5-70EE-48AF-A39F-9294456551CD}" srcOrd="2" destOrd="0" parTransId="{85ACC08A-D64F-42E3-9582-C6C21858D367}" sibTransId="{C99E41F7-9BA3-4409-B8F6-A39B13A684CB}"/>
    <dgm:cxn modelId="{A5F285F4-004B-408F-BA31-7BE884127BBC}" type="presOf" srcId="{30CF19B3-B3AC-43A5-82EE-B4AE9A437672}" destId="{9333FFC4-DD96-44B5-8760-421AC9C8BE96}" srcOrd="0" destOrd="0" presId="urn:microsoft.com/office/officeart/2005/8/layout/vList2"/>
    <dgm:cxn modelId="{3BE3A05D-6B0F-4B5D-B43F-D39B6C4CA18C}" type="presParOf" srcId="{69A61A50-9B9A-44AF-AAAA-64011ABFBCA2}" destId="{FDCA0633-43C9-41B1-A6E1-1DB201B4B959}" srcOrd="0" destOrd="0" presId="urn:microsoft.com/office/officeart/2005/8/layout/vList2"/>
    <dgm:cxn modelId="{D2F47B46-5E99-4FAD-8679-EA377EE7D2EA}" type="presParOf" srcId="{69A61A50-9B9A-44AF-AAAA-64011ABFBCA2}" destId="{F8BDDFE8-A117-4830-99BA-417B523437D4}" srcOrd="1" destOrd="0" presId="urn:microsoft.com/office/officeart/2005/8/layout/vList2"/>
    <dgm:cxn modelId="{BC94055C-581A-4028-AF43-4436DBDA4C66}" type="presParOf" srcId="{69A61A50-9B9A-44AF-AAAA-64011ABFBCA2}" destId="{CC3A670B-3FFA-4F78-928B-FDABEFFB3126}" srcOrd="2" destOrd="0" presId="urn:microsoft.com/office/officeart/2005/8/layout/vList2"/>
    <dgm:cxn modelId="{1D822308-52F3-4F5A-8B34-D369D7911AFB}" type="presParOf" srcId="{69A61A50-9B9A-44AF-AAAA-64011ABFBCA2}" destId="{94492E04-EE0B-4885-AB1B-96C514B1B973}" srcOrd="3" destOrd="0" presId="urn:microsoft.com/office/officeart/2005/8/layout/vList2"/>
    <dgm:cxn modelId="{B9E3544E-352A-4CDE-8E48-9A9492079A1D}" type="presParOf" srcId="{69A61A50-9B9A-44AF-AAAA-64011ABFBCA2}" destId="{21A607F0-F855-4739-B9DD-7D129FCAFFA6}" srcOrd="4" destOrd="0" presId="urn:microsoft.com/office/officeart/2005/8/layout/vList2"/>
    <dgm:cxn modelId="{42AAA134-975C-4B46-AE1A-3139F0B669AA}" type="presParOf" srcId="{69A61A50-9B9A-44AF-AAAA-64011ABFBCA2}" destId="{2E9C872E-4B59-4A73-8036-9C4946BA6E7C}" srcOrd="5" destOrd="0" presId="urn:microsoft.com/office/officeart/2005/8/layout/vList2"/>
    <dgm:cxn modelId="{283DCB3D-00A8-4C7C-9391-33E7DB7A15E9}" type="presParOf" srcId="{69A61A50-9B9A-44AF-AAAA-64011ABFBCA2}" destId="{9333FFC4-DD96-44B5-8760-421AC9C8BE96}" srcOrd="6" destOrd="0" presId="urn:microsoft.com/office/officeart/2005/8/layout/vList2"/>
    <dgm:cxn modelId="{7B65B0DF-C91E-477D-95FE-6405DC2F1811}" type="presParOf" srcId="{69A61A50-9B9A-44AF-AAAA-64011ABFBCA2}" destId="{84545D99-C1FE-4310-AFB6-6F6A615748EB}" srcOrd="7" destOrd="0" presId="urn:microsoft.com/office/officeart/2005/8/layout/vList2"/>
    <dgm:cxn modelId="{A03A0AD2-AD27-46FE-9C53-9C398EFF328B}" type="presParOf" srcId="{69A61A50-9B9A-44AF-AAAA-64011ABFBCA2}" destId="{314927A3-7840-415F-AE19-23ADB2F90EB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EF7264-D68D-4097-A877-6FC36C78DEC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B60FA-C985-47A1-BB36-F035C87DD0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Arup Mukherjee</a:t>
          </a:r>
        </a:p>
      </dgm:t>
    </dgm:pt>
    <dgm:pt modelId="{1774AFED-965A-47F2-9601-C3621F0830E6}" type="parTrans" cxnId="{898BFCFE-F1D4-49A9-B889-FAF70A1A87B5}">
      <dgm:prSet/>
      <dgm:spPr/>
      <dgm:t>
        <a:bodyPr/>
        <a:lstStyle/>
        <a:p>
          <a:endParaRPr lang="en-US"/>
        </a:p>
      </dgm:t>
    </dgm:pt>
    <dgm:pt modelId="{F12B3BEF-7B50-45BC-96DB-20DAA4FDA6AA}" type="sibTrans" cxnId="{898BFCFE-F1D4-49A9-B889-FAF70A1A87B5}">
      <dgm:prSet/>
      <dgm:spPr/>
      <dgm:t>
        <a:bodyPr/>
        <a:lstStyle/>
        <a:p>
          <a:endParaRPr lang="en-US"/>
        </a:p>
      </dgm:t>
    </dgm:pt>
    <dgm:pt modelId="{B6241CFA-873B-4A33-9A43-19D5A37534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Arup@arkim.ca</a:t>
          </a:r>
          <a:endParaRPr lang="en-US"/>
        </a:p>
      </dgm:t>
    </dgm:pt>
    <dgm:pt modelId="{4AC2CD44-7418-4183-A99F-99E2CEB3E2B7}" type="parTrans" cxnId="{E2172B63-F4E1-4263-B3AB-65CE1BD573FF}">
      <dgm:prSet/>
      <dgm:spPr/>
      <dgm:t>
        <a:bodyPr/>
        <a:lstStyle/>
        <a:p>
          <a:endParaRPr lang="en-US"/>
        </a:p>
      </dgm:t>
    </dgm:pt>
    <dgm:pt modelId="{A4436EA5-4F0C-4D0E-B939-AF0E69B11F7C}" type="sibTrans" cxnId="{E2172B63-F4E1-4263-B3AB-65CE1BD573FF}">
      <dgm:prSet/>
      <dgm:spPr/>
      <dgm:t>
        <a:bodyPr/>
        <a:lstStyle/>
        <a:p>
          <a:endParaRPr lang="en-US"/>
        </a:p>
      </dgm:t>
    </dgm:pt>
    <dgm:pt modelId="{77E29A6E-C6BD-4C62-888F-CDF7E4F26468}" type="pres">
      <dgm:prSet presAssocID="{AEEF7264-D68D-4097-A877-6FC36C78DEC9}" presName="root" presStyleCnt="0">
        <dgm:presLayoutVars>
          <dgm:dir/>
          <dgm:resizeHandles val="exact"/>
        </dgm:presLayoutVars>
      </dgm:prSet>
      <dgm:spPr/>
    </dgm:pt>
    <dgm:pt modelId="{58327BC0-6CDC-4CA4-9D6B-7439088FB83E}" type="pres">
      <dgm:prSet presAssocID="{BBDB60FA-C985-47A1-BB36-F035C87DD008}" presName="compNode" presStyleCnt="0"/>
      <dgm:spPr/>
    </dgm:pt>
    <dgm:pt modelId="{B89DB128-9446-442C-B567-7FAFB5FB1B49}" type="pres">
      <dgm:prSet presAssocID="{BBDB60FA-C985-47A1-BB36-F035C87DD008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8100E7B-3397-4E0F-A7ED-7ED5005A2726}" type="pres">
      <dgm:prSet presAssocID="{BBDB60FA-C985-47A1-BB36-F035C87DD008}" presName="spaceRect" presStyleCnt="0"/>
      <dgm:spPr/>
    </dgm:pt>
    <dgm:pt modelId="{5E4412CC-FB29-480F-A0ED-253E2D37F78D}" type="pres">
      <dgm:prSet presAssocID="{BBDB60FA-C985-47A1-BB36-F035C87DD008}" presName="textRect" presStyleLbl="revTx" presStyleIdx="0" presStyleCnt="2">
        <dgm:presLayoutVars>
          <dgm:chMax val="1"/>
          <dgm:chPref val="1"/>
        </dgm:presLayoutVars>
      </dgm:prSet>
      <dgm:spPr/>
    </dgm:pt>
    <dgm:pt modelId="{59EFC473-3510-44D0-B4EC-B48373642ED7}" type="pres">
      <dgm:prSet presAssocID="{F12B3BEF-7B50-45BC-96DB-20DAA4FDA6AA}" presName="sibTrans" presStyleCnt="0"/>
      <dgm:spPr/>
    </dgm:pt>
    <dgm:pt modelId="{A7B7FE29-900F-4835-84D8-D51C3EB50F3B}" type="pres">
      <dgm:prSet presAssocID="{B6241CFA-873B-4A33-9A43-19D5A37534D7}" presName="compNode" presStyleCnt="0"/>
      <dgm:spPr/>
    </dgm:pt>
    <dgm:pt modelId="{489C22D5-B0BB-44FB-8F70-0E9773150F72}" type="pres">
      <dgm:prSet presAssocID="{B6241CFA-873B-4A33-9A43-19D5A37534D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2EEB84DD-7D60-4D4F-A5C1-14EF9BDAE1A2}" type="pres">
      <dgm:prSet presAssocID="{B6241CFA-873B-4A33-9A43-19D5A37534D7}" presName="spaceRect" presStyleCnt="0"/>
      <dgm:spPr/>
    </dgm:pt>
    <dgm:pt modelId="{E4CD79C3-DF41-4B87-96D1-C27BBEDB2EC5}" type="pres">
      <dgm:prSet presAssocID="{B6241CFA-873B-4A33-9A43-19D5A37534D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74F0E2D-D39E-4BBE-85F1-D45FF7F76293}" type="presOf" srcId="{B6241CFA-873B-4A33-9A43-19D5A37534D7}" destId="{E4CD79C3-DF41-4B87-96D1-C27BBEDB2EC5}" srcOrd="0" destOrd="0" presId="urn:microsoft.com/office/officeart/2018/2/layout/IconLabelList"/>
    <dgm:cxn modelId="{9D6DB85C-CA89-4FD7-A687-6C22F8F4AD18}" type="presOf" srcId="{AEEF7264-D68D-4097-A877-6FC36C78DEC9}" destId="{77E29A6E-C6BD-4C62-888F-CDF7E4F26468}" srcOrd="0" destOrd="0" presId="urn:microsoft.com/office/officeart/2018/2/layout/IconLabelList"/>
    <dgm:cxn modelId="{E2172B63-F4E1-4263-B3AB-65CE1BD573FF}" srcId="{AEEF7264-D68D-4097-A877-6FC36C78DEC9}" destId="{B6241CFA-873B-4A33-9A43-19D5A37534D7}" srcOrd="1" destOrd="0" parTransId="{4AC2CD44-7418-4183-A99F-99E2CEB3E2B7}" sibTransId="{A4436EA5-4F0C-4D0E-B939-AF0E69B11F7C}"/>
    <dgm:cxn modelId="{9CF0196C-885D-4FA5-B070-14D54D250D38}" type="presOf" srcId="{BBDB60FA-C985-47A1-BB36-F035C87DD008}" destId="{5E4412CC-FB29-480F-A0ED-253E2D37F78D}" srcOrd="0" destOrd="0" presId="urn:microsoft.com/office/officeart/2018/2/layout/IconLabelList"/>
    <dgm:cxn modelId="{898BFCFE-F1D4-49A9-B889-FAF70A1A87B5}" srcId="{AEEF7264-D68D-4097-A877-6FC36C78DEC9}" destId="{BBDB60FA-C985-47A1-BB36-F035C87DD008}" srcOrd="0" destOrd="0" parTransId="{1774AFED-965A-47F2-9601-C3621F0830E6}" sibTransId="{F12B3BEF-7B50-45BC-96DB-20DAA4FDA6AA}"/>
    <dgm:cxn modelId="{B10190F4-1AF4-4757-84FD-ADA8A427703F}" type="presParOf" srcId="{77E29A6E-C6BD-4C62-888F-CDF7E4F26468}" destId="{58327BC0-6CDC-4CA4-9D6B-7439088FB83E}" srcOrd="0" destOrd="0" presId="urn:microsoft.com/office/officeart/2018/2/layout/IconLabelList"/>
    <dgm:cxn modelId="{6C01174C-3AA7-4591-8F2D-26FE2F92921D}" type="presParOf" srcId="{58327BC0-6CDC-4CA4-9D6B-7439088FB83E}" destId="{B89DB128-9446-442C-B567-7FAFB5FB1B49}" srcOrd="0" destOrd="0" presId="urn:microsoft.com/office/officeart/2018/2/layout/IconLabelList"/>
    <dgm:cxn modelId="{DB64AA8A-E868-4437-879D-6A3103621C4A}" type="presParOf" srcId="{58327BC0-6CDC-4CA4-9D6B-7439088FB83E}" destId="{08100E7B-3397-4E0F-A7ED-7ED5005A2726}" srcOrd="1" destOrd="0" presId="urn:microsoft.com/office/officeart/2018/2/layout/IconLabelList"/>
    <dgm:cxn modelId="{EBE96B7D-775A-4F5D-BCD3-D75125CB3DA2}" type="presParOf" srcId="{58327BC0-6CDC-4CA4-9D6B-7439088FB83E}" destId="{5E4412CC-FB29-480F-A0ED-253E2D37F78D}" srcOrd="2" destOrd="0" presId="urn:microsoft.com/office/officeart/2018/2/layout/IconLabelList"/>
    <dgm:cxn modelId="{00EFAA39-2B26-4509-AA56-7D1EADAAF098}" type="presParOf" srcId="{77E29A6E-C6BD-4C62-888F-CDF7E4F26468}" destId="{59EFC473-3510-44D0-B4EC-B48373642ED7}" srcOrd="1" destOrd="0" presId="urn:microsoft.com/office/officeart/2018/2/layout/IconLabelList"/>
    <dgm:cxn modelId="{01848125-8A54-4F55-87B1-65A9DD49ADE2}" type="presParOf" srcId="{77E29A6E-C6BD-4C62-888F-CDF7E4F26468}" destId="{A7B7FE29-900F-4835-84D8-D51C3EB50F3B}" srcOrd="2" destOrd="0" presId="urn:microsoft.com/office/officeart/2018/2/layout/IconLabelList"/>
    <dgm:cxn modelId="{331CA54C-8444-4D6D-8AFF-78D0BF59F25D}" type="presParOf" srcId="{A7B7FE29-900F-4835-84D8-D51C3EB50F3B}" destId="{489C22D5-B0BB-44FB-8F70-0E9773150F72}" srcOrd="0" destOrd="0" presId="urn:microsoft.com/office/officeart/2018/2/layout/IconLabelList"/>
    <dgm:cxn modelId="{D92D4CE1-96F8-4E62-B7F4-22C82349EDDD}" type="presParOf" srcId="{A7B7FE29-900F-4835-84D8-D51C3EB50F3B}" destId="{2EEB84DD-7D60-4D4F-A5C1-14EF9BDAE1A2}" srcOrd="1" destOrd="0" presId="urn:microsoft.com/office/officeart/2018/2/layout/IconLabelList"/>
    <dgm:cxn modelId="{31FFA393-DA77-4EC9-81CE-76E2117F62C1}" type="presParOf" srcId="{A7B7FE29-900F-4835-84D8-D51C3EB50F3B}" destId="{E4CD79C3-DF41-4B87-96D1-C27BBEDB2EC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1D447-8A5A-457D-A315-7B84C7375F4E}">
      <dsp:nvSpPr>
        <dsp:cNvPr id="0" name=""/>
        <dsp:cNvSpPr/>
      </dsp:nvSpPr>
      <dsp:spPr>
        <a:xfrm>
          <a:off x="0" y="2294"/>
          <a:ext cx="60850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BC2CA3-DA82-48C5-BF0A-6AEF70318CC5}">
      <dsp:nvSpPr>
        <dsp:cNvPr id="0" name=""/>
        <dsp:cNvSpPr/>
      </dsp:nvSpPr>
      <dsp:spPr>
        <a:xfrm>
          <a:off x="0" y="2294"/>
          <a:ext cx="6085090" cy="156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Municipal Engineers Association Conference and AGM, Toronto, Ontario</a:t>
          </a:r>
        </a:p>
      </dsp:txBody>
      <dsp:txXfrm>
        <a:off x="0" y="2294"/>
        <a:ext cx="6085090" cy="1564803"/>
      </dsp:txXfrm>
    </dsp:sp>
    <dsp:sp modelId="{FC403F8B-5A02-4670-AF90-90046DCD9C47}">
      <dsp:nvSpPr>
        <dsp:cNvPr id="0" name=""/>
        <dsp:cNvSpPr/>
      </dsp:nvSpPr>
      <dsp:spPr>
        <a:xfrm>
          <a:off x="0" y="1567098"/>
          <a:ext cx="60850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3C6F60-F2D1-41D7-9031-089F6D256369}">
      <dsp:nvSpPr>
        <dsp:cNvPr id="0" name=""/>
        <dsp:cNvSpPr/>
      </dsp:nvSpPr>
      <dsp:spPr>
        <a:xfrm>
          <a:off x="0" y="1567098"/>
          <a:ext cx="6085090" cy="156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November 17, 2022</a:t>
          </a:r>
        </a:p>
      </dsp:txBody>
      <dsp:txXfrm>
        <a:off x="0" y="1567098"/>
        <a:ext cx="6085090" cy="1564803"/>
      </dsp:txXfrm>
    </dsp:sp>
    <dsp:sp modelId="{E14D92A5-1737-495E-A1C6-718865E64B25}">
      <dsp:nvSpPr>
        <dsp:cNvPr id="0" name=""/>
        <dsp:cNvSpPr/>
      </dsp:nvSpPr>
      <dsp:spPr>
        <a:xfrm>
          <a:off x="0" y="3131901"/>
          <a:ext cx="60850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17AE62-51C2-455A-9F10-956C2EA8F9F1}">
      <dsp:nvSpPr>
        <dsp:cNvPr id="0" name=""/>
        <dsp:cNvSpPr/>
      </dsp:nvSpPr>
      <dsp:spPr>
        <a:xfrm>
          <a:off x="0" y="3131901"/>
          <a:ext cx="6085090" cy="156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Presented by Arup Mukherjee, P.Eng.</a:t>
          </a:r>
        </a:p>
      </dsp:txBody>
      <dsp:txXfrm>
        <a:off x="0" y="3131901"/>
        <a:ext cx="6085090" cy="1564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94DE9-7CE1-4BF0-AAEB-F9BB76A8AC3F}">
      <dsp:nvSpPr>
        <dsp:cNvPr id="0" name=""/>
        <dsp:cNvSpPr/>
      </dsp:nvSpPr>
      <dsp:spPr>
        <a:xfrm>
          <a:off x="0" y="45275"/>
          <a:ext cx="6085090" cy="722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Oxidation - Pavement greys and hardens</a:t>
          </a:r>
        </a:p>
      </dsp:txBody>
      <dsp:txXfrm>
        <a:off x="35268" y="80543"/>
        <a:ext cx="6014554" cy="651938"/>
      </dsp:txXfrm>
    </dsp:sp>
    <dsp:sp modelId="{18ADCAB2-AE02-47F3-AB00-263DF5AC2890}">
      <dsp:nvSpPr>
        <dsp:cNvPr id="0" name=""/>
        <dsp:cNvSpPr/>
      </dsp:nvSpPr>
      <dsp:spPr>
        <a:xfrm>
          <a:off x="0" y="822470"/>
          <a:ext cx="6085090" cy="7224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Microsurface, slurry seal</a:t>
          </a:r>
        </a:p>
      </dsp:txBody>
      <dsp:txXfrm>
        <a:off x="35268" y="857738"/>
        <a:ext cx="6014554" cy="651938"/>
      </dsp:txXfrm>
    </dsp:sp>
    <dsp:sp modelId="{C7C4DAB6-7110-4AE2-98FE-0EE960F6913F}">
      <dsp:nvSpPr>
        <dsp:cNvPr id="0" name=""/>
        <dsp:cNvSpPr/>
      </dsp:nvSpPr>
      <dsp:spPr>
        <a:xfrm>
          <a:off x="0" y="1599665"/>
          <a:ext cx="6085090" cy="7224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Cracking – crack sealing</a:t>
          </a:r>
        </a:p>
      </dsp:txBody>
      <dsp:txXfrm>
        <a:off x="35268" y="1634933"/>
        <a:ext cx="6014554" cy="651938"/>
      </dsp:txXfrm>
    </dsp:sp>
    <dsp:sp modelId="{12882F2A-0FC3-4F13-8458-C0ED50259E1A}">
      <dsp:nvSpPr>
        <dsp:cNvPr id="0" name=""/>
        <dsp:cNvSpPr/>
      </dsp:nvSpPr>
      <dsp:spPr>
        <a:xfrm>
          <a:off x="0" y="2376860"/>
          <a:ext cx="6085090" cy="722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Rest of road gets brittle</a:t>
          </a:r>
        </a:p>
      </dsp:txBody>
      <dsp:txXfrm>
        <a:off x="35268" y="2412128"/>
        <a:ext cx="6014554" cy="651938"/>
      </dsp:txXfrm>
    </dsp:sp>
    <dsp:sp modelId="{8DA6930D-B39F-4B6C-98E5-19AD8467C0F0}">
      <dsp:nvSpPr>
        <dsp:cNvPr id="0" name=""/>
        <dsp:cNvSpPr/>
      </dsp:nvSpPr>
      <dsp:spPr>
        <a:xfrm>
          <a:off x="0" y="3154054"/>
          <a:ext cx="6085090" cy="72247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Cracking propogates – centre line, transverse, edge, map cracking, alligator cracking</a:t>
          </a:r>
        </a:p>
      </dsp:txBody>
      <dsp:txXfrm>
        <a:off x="35268" y="3189322"/>
        <a:ext cx="6014554" cy="651938"/>
      </dsp:txXfrm>
    </dsp:sp>
    <dsp:sp modelId="{E7F81BE5-0464-4FF3-A49F-1B5759B3CCE4}">
      <dsp:nvSpPr>
        <dsp:cNvPr id="0" name=""/>
        <dsp:cNvSpPr/>
      </dsp:nvSpPr>
      <dsp:spPr>
        <a:xfrm>
          <a:off x="0" y="3931249"/>
          <a:ext cx="6085090" cy="722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Asphalt replacement</a:t>
          </a:r>
        </a:p>
      </dsp:txBody>
      <dsp:txXfrm>
        <a:off x="35268" y="3966517"/>
        <a:ext cx="6014554" cy="651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94DE9-7CE1-4BF0-AAEB-F9BB76A8AC3F}">
      <dsp:nvSpPr>
        <dsp:cNvPr id="0" name=""/>
        <dsp:cNvSpPr/>
      </dsp:nvSpPr>
      <dsp:spPr>
        <a:xfrm>
          <a:off x="0" y="66380"/>
          <a:ext cx="6085090" cy="1081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Oxidation - Pavement greys and hardens</a:t>
          </a:r>
        </a:p>
      </dsp:txBody>
      <dsp:txXfrm>
        <a:off x="52774" y="119154"/>
        <a:ext cx="5979542" cy="975532"/>
      </dsp:txXfrm>
    </dsp:sp>
    <dsp:sp modelId="{18ADCAB2-AE02-47F3-AB00-263DF5AC2890}">
      <dsp:nvSpPr>
        <dsp:cNvPr id="0" name=""/>
        <dsp:cNvSpPr/>
      </dsp:nvSpPr>
      <dsp:spPr>
        <a:xfrm>
          <a:off x="0" y="1228100"/>
          <a:ext cx="6085090" cy="1081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Apply Reclamite to rejuvenate asphalt</a:t>
          </a:r>
        </a:p>
      </dsp:txBody>
      <dsp:txXfrm>
        <a:off x="52774" y="1280874"/>
        <a:ext cx="5979542" cy="975532"/>
      </dsp:txXfrm>
    </dsp:sp>
    <dsp:sp modelId="{C7C4DAB6-7110-4AE2-98FE-0EE960F6913F}">
      <dsp:nvSpPr>
        <dsp:cNvPr id="0" name=""/>
        <dsp:cNvSpPr/>
      </dsp:nvSpPr>
      <dsp:spPr>
        <a:xfrm>
          <a:off x="0" y="2389820"/>
          <a:ext cx="6085090" cy="1081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Potential for </a:t>
          </a:r>
          <a:r>
            <a:rPr lang="en-US" sz="2800" kern="1200" dirty="0" err="1"/>
            <a:t>Microsurfacing</a:t>
          </a:r>
          <a:endParaRPr lang="en-US" sz="2800" kern="1200" dirty="0"/>
        </a:p>
      </dsp:txBody>
      <dsp:txXfrm>
        <a:off x="52774" y="2442594"/>
        <a:ext cx="5979542" cy="975532"/>
      </dsp:txXfrm>
    </dsp:sp>
    <dsp:sp modelId="{12882F2A-0FC3-4F13-8458-C0ED50259E1A}">
      <dsp:nvSpPr>
        <dsp:cNvPr id="0" name=""/>
        <dsp:cNvSpPr/>
      </dsp:nvSpPr>
      <dsp:spPr>
        <a:xfrm>
          <a:off x="0" y="3617920"/>
          <a:ext cx="6085090" cy="1081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3. Further deterioration – CRF/Reclamite</a:t>
          </a:r>
        </a:p>
      </dsp:txBody>
      <dsp:txXfrm>
        <a:off x="52774" y="3670694"/>
        <a:ext cx="5979542" cy="975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A0633-43C9-41B1-A6E1-1DB201B4B959}">
      <dsp:nvSpPr>
        <dsp:cNvPr id="0" name=""/>
        <dsp:cNvSpPr/>
      </dsp:nvSpPr>
      <dsp:spPr>
        <a:xfrm>
          <a:off x="0" y="5183"/>
          <a:ext cx="5913437" cy="842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Mirror OSIM </a:t>
          </a:r>
        </a:p>
      </dsp:txBody>
      <dsp:txXfrm>
        <a:off x="41123" y="46306"/>
        <a:ext cx="5831191" cy="760154"/>
      </dsp:txXfrm>
    </dsp:sp>
    <dsp:sp modelId="{CC3A670B-3FFA-4F78-928B-FDABEFFB3126}">
      <dsp:nvSpPr>
        <dsp:cNvPr id="0" name=""/>
        <dsp:cNvSpPr/>
      </dsp:nvSpPr>
      <dsp:spPr>
        <a:xfrm>
          <a:off x="0" y="951263"/>
          <a:ext cx="5913437" cy="842400"/>
        </a:xfrm>
        <a:prstGeom prst="roundRect">
          <a:avLst/>
        </a:prstGeom>
        <a:gradFill rotWithShape="0">
          <a:gsLst>
            <a:gs pos="0">
              <a:schemeClr val="accent2">
                <a:hueOff val="-848244"/>
                <a:satOff val="2796"/>
                <a:lumOff val="299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848244"/>
                <a:satOff val="2796"/>
                <a:lumOff val="299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848244"/>
                <a:satOff val="2796"/>
                <a:lumOff val="299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Asses every 2 years </a:t>
          </a:r>
        </a:p>
      </dsp:txBody>
      <dsp:txXfrm>
        <a:off x="41123" y="992386"/>
        <a:ext cx="5831191" cy="760154"/>
      </dsp:txXfrm>
    </dsp:sp>
    <dsp:sp modelId="{21A607F0-F855-4739-B9DD-7D129FCAFFA6}">
      <dsp:nvSpPr>
        <dsp:cNvPr id="0" name=""/>
        <dsp:cNvSpPr/>
      </dsp:nvSpPr>
      <dsp:spPr>
        <a:xfrm>
          <a:off x="0" y="1897343"/>
          <a:ext cx="5913437" cy="842400"/>
        </a:xfrm>
        <a:prstGeom prst="roundRect">
          <a:avLst/>
        </a:prstGeom>
        <a:gradFill rotWithShape="0">
          <a:gsLst>
            <a:gs pos="0">
              <a:schemeClr val="accent2">
                <a:hueOff val="-1696488"/>
                <a:satOff val="5592"/>
                <a:lumOff val="598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696488"/>
                <a:satOff val="5592"/>
                <a:lumOff val="598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696488"/>
                <a:satOff val="5592"/>
                <a:lumOff val="598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Mandatory for funding? </a:t>
          </a:r>
        </a:p>
      </dsp:txBody>
      <dsp:txXfrm>
        <a:off x="41123" y="1938466"/>
        <a:ext cx="5831191" cy="760154"/>
      </dsp:txXfrm>
    </dsp:sp>
    <dsp:sp modelId="{9333FFC4-DD96-44B5-8760-421AC9C8BE96}">
      <dsp:nvSpPr>
        <dsp:cNvPr id="0" name=""/>
        <dsp:cNvSpPr/>
      </dsp:nvSpPr>
      <dsp:spPr>
        <a:xfrm>
          <a:off x="0" y="2843423"/>
          <a:ext cx="5913437" cy="842400"/>
        </a:xfrm>
        <a:prstGeom prst="roundRect">
          <a:avLst/>
        </a:prstGeom>
        <a:gradFill rotWithShape="0">
          <a:gsLst>
            <a:gs pos="0">
              <a:schemeClr val="accent2">
                <a:hueOff val="-2544732"/>
                <a:satOff val="8389"/>
                <a:lumOff val="897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544732"/>
                <a:satOff val="8389"/>
                <a:lumOff val="897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544732"/>
                <a:satOff val="8389"/>
                <a:lumOff val="897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Are you ready? </a:t>
          </a:r>
        </a:p>
      </dsp:txBody>
      <dsp:txXfrm>
        <a:off x="41123" y="2884546"/>
        <a:ext cx="5831191" cy="760154"/>
      </dsp:txXfrm>
    </dsp:sp>
    <dsp:sp modelId="{314927A3-7840-415F-AE19-23ADB2F90EB2}">
      <dsp:nvSpPr>
        <dsp:cNvPr id="0" name=""/>
        <dsp:cNvSpPr/>
      </dsp:nvSpPr>
      <dsp:spPr>
        <a:xfrm>
          <a:off x="0" y="3789504"/>
          <a:ext cx="5913437" cy="84240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in-house, consultants, costs</a:t>
          </a:r>
        </a:p>
      </dsp:txBody>
      <dsp:txXfrm>
        <a:off x="41123" y="3830627"/>
        <a:ext cx="5831191" cy="760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DB128-9446-442C-B567-7FAFB5FB1B49}">
      <dsp:nvSpPr>
        <dsp:cNvPr id="0" name=""/>
        <dsp:cNvSpPr/>
      </dsp:nvSpPr>
      <dsp:spPr>
        <a:xfrm>
          <a:off x="1291637" y="15816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412CC-FB29-480F-A0ED-253E2D37F78D}">
      <dsp:nvSpPr>
        <dsp:cNvPr id="0" name=""/>
        <dsp:cNvSpPr/>
      </dsp:nvSpPr>
      <dsp:spPr>
        <a:xfrm>
          <a:off x="103637" y="257244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Arup Mukherjee</a:t>
          </a:r>
        </a:p>
      </dsp:txBody>
      <dsp:txXfrm>
        <a:off x="103637" y="2572446"/>
        <a:ext cx="4320000" cy="720000"/>
      </dsp:txXfrm>
    </dsp:sp>
    <dsp:sp modelId="{489C22D5-B0BB-44FB-8F70-0E9773150F72}">
      <dsp:nvSpPr>
        <dsp:cNvPr id="0" name=""/>
        <dsp:cNvSpPr/>
      </dsp:nvSpPr>
      <dsp:spPr>
        <a:xfrm>
          <a:off x="6367637" y="15816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D79C3-DF41-4B87-96D1-C27BBEDB2EC5}">
      <dsp:nvSpPr>
        <dsp:cNvPr id="0" name=""/>
        <dsp:cNvSpPr/>
      </dsp:nvSpPr>
      <dsp:spPr>
        <a:xfrm>
          <a:off x="5179637" y="257244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hlinkClick xmlns:r="http://schemas.openxmlformats.org/officeDocument/2006/relationships" r:id="rId5"/>
            </a:rPr>
            <a:t>Arup@arkim.ca</a:t>
          </a:r>
          <a:endParaRPr lang="en-US" sz="4800" kern="1200"/>
        </a:p>
      </dsp:txBody>
      <dsp:txXfrm>
        <a:off x="5179637" y="2572446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20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83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7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4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2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60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8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4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00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8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00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14E84-60FE-45C7-BBB6-235390156912}" type="datetimeFigureOut">
              <a:rPr lang="en-CA" smtClean="0"/>
              <a:t>2022-11-16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C53AE31-C154-4062-804F-7E8A88B0FEE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3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0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F11A-CA99-327E-A8DC-F3AF35D0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/>
              <a:t>Preventative maintenance and asset management</a:t>
            </a:r>
            <a:endParaRPr lang="en-CA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75D83216-A571-5BE2-4381-8FA050522F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40281"/>
              </p:ext>
            </p:extLst>
          </p:nvPr>
        </p:nvGraphicFramePr>
        <p:xfrm>
          <a:off x="4976636" y="1193800"/>
          <a:ext cx="6085091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016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6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6" name="Picture 16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7" name="Straight Connector 17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7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9" name="Rectangle 174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22" descr="A wet road with grass on the side&#10;&#10;Description automatically generated with low confidence">
            <a:extLst>
              <a:ext uri="{FF2B5EF4-FFF2-40B4-BE49-F238E27FC236}">
                <a16:creationId xmlns:a16="http://schemas.microsoft.com/office/drawing/2014/main" id="{D749F0E1-7C0F-3398-1435-F8CA8D0B7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r="-1" b="5459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2BB4A-9997-37D7-7F0A-4DAC4FCA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For roads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Water is death</a:t>
            </a:r>
            <a:br>
              <a:rPr lang="en-US" sz="4800" dirty="0"/>
            </a:br>
            <a:endParaRPr lang="en-US" sz="4800" dirty="0"/>
          </a:p>
        </p:txBody>
      </p:sp>
      <p:cxnSp>
        <p:nvCxnSpPr>
          <p:cNvPr id="190" name="Straight Connector 176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1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58FD-2902-4853-BEDE-4148EA0A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Structure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0BE53C-20B0-4205-A093-EF7175471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Four components of a road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Surface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Subbase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Subgrade</a:t>
            </a:r>
            <a:endParaRPr lang="en-CA" dirty="0"/>
          </a:p>
        </p:txBody>
      </p:sp>
      <p:pic>
        <p:nvPicPr>
          <p:cNvPr id="8" name="Content Placeholder 7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BFED960A-8F37-48A3-99EF-68C12AD90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44" y="2091772"/>
            <a:ext cx="6452706" cy="3149166"/>
          </a:xfrm>
        </p:spPr>
      </p:pic>
    </p:spTree>
    <p:extLst>
      <p:ext uri="{BB962C8B-B14F-4D97-AF65-F5344CB8AC3E}">
        <p14:creationId xmlns:p14="http://schemas.microsoft.com/office/powerpoint/2010/main" val="402333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5FB2-79C8-4A03-95D8-BAC18A85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CA" dirty="0"/>
              <a:t>ow ditching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19EDE-8FE8-427A-B9C1-C678E68F76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sz="2400" dirty="0"/>
              <a:t>sheet drainage</a:t>
            </a:r>
          </a:p>
          <a:p>
            <a:r>
              <a:rPr lang="en-CA" sz="2400" dirty="0"/>
              <a:t>granular drainage</a:t>
            </a:r>
          </a:p>
          <a:p>
            <a:r>
              <a:rPr lang="en-CA" sz="2400" dirty="0"/>
              <a:t>conveyance</a:t>
            </a:r>
          </a:p>
          <a:p>
            <a:endParaRPr lang="en-CA" dirty="0"/>
          </a:p>
        </p:txBody>
      </p:sp>
      <p:pic>
        <p:nvPicPr>
          <p:cNvPr id="12" name="Content Placeholder 4" descr="Diagram">
            <a:extLst>
              <a:ext uri="{FF2B5EF4-FFF2-40B4-BE49-F238E27FC236}">
                <a16:creationId xmlns:a16="http://schemas.microsoft.com/office/drawing/2014/main" id="{844172AD-353A-B160-0527-25AAD6CAA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11" y="2010878"/>
            <a:ext cx="7863989" cy="3512001"/>
          </a:xfrm>
        </p:spPr>
      </p:pic>
    </p:spTree>
    <p:extLst>
      <p:ext uri="{BB962C8B-B14F-4D97-AF65-F5344CB8AC3E}">
        <p14:creationId xmlns:p14="http://schemas.microsoft.com/office/powerpoint/2010/main" val="49312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3BC7-9280-B7D7-CE2B-B27C8EF0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 of preventative maintenance – asphalt rejuvenation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05C5-E401-83C5-8725-AD7AF7713D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Oxidation of asphalt cement starts immediately after paving</a:t>
            </a:r>
          </a:p>
          <a:p>
            <a:r>
              <a:rPr lang="en-US" dirty="0"/>
              <a:t>This chemical reaction removes Maltene, a chemical that provides for flexibility in asphalt cement</a:t>
            </a:r>
          </a:p>
          <a:p>
            <a:r>
              <a:rPr lang="en-US" dirty="0"/>
              <a:t>Asphalt becomes grey, brittle and breaks leading to water infiltration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00ABD7-A5D6-4C95-59A8-6E2988AA9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5049" y="4695825"/>
            <a:ext cx="1133873" cy="763038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A1B2D3-35CD-F035-1AF3-7208C1FA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791" y="1968041"/>
            <a:ext cx="4239217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0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3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" name="Picture 3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2" name="Straight Connector 4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43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1C5FA8-7911-DD9A-FFFD-DDD453AD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rejuvenation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5FD13-8298-5D52-C27B-A8A7A0566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579" y="2015734"/>
            <a:ext cx="41625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Rejuvenation slows down oxidation</a:t>
            </a:r>
          </a:p>
          <a:p>
            <a:r>
              <a:rPr lang="en-US" dirty="0"/>
              <a:t>Introduces Maltene into the top 25mm</a:t>
            </a:r>
          </a:p>
          <a:p>
            <a:r>
              <a:rPr lang="en-US" dirty="0"/>
              <a:t>Maltene is the product that keeps asphalt flexible </a:t>
            </a:r>
          </a:p>
          <a:p>
            <a:r>
              <a:rPr lang="en-US" dirty="0"/>
              <a:t>Flexible asphalt is less brittle and not prone to cracking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4D319CE-BC7F-D2A7-C24A-49DCB11B7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867" y="2077388"/>
            <a:ext cx="4162553" cy="399471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94CACF-C28D-F6A7-6BED-374EBCF574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211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38D8-CDD1-F109-C7B4-EE5128D8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Reclamite</a:t>
            </a:r>
            <a:r>
              <a:rPr lang="en-US" dirty="0"/>
              <a:t> and </a:t>
            </a:r>
            <a:r>
              <a:rPr lang="en-US" dirty="0" err="1"/>
              <a:t>crf</a:t>
            </a:r>
            <a:r>
              <a:rPr lang="en-US" dirty="0"/>
              <a:t> are EXAMPLES OF REJUVENATION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C8FE-2DE3-8457-83B7-FA1B267988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These products are applied as a spray to the asphalt surface</a:t>
            </a:r>
          </a:p>
          <a:p>
            <a:r>
              <a:rPr lang="en-US" dirty="0"/>
              <a:t>Operationally only involves single  lane closure for a short duration</a:t>
            </a:r>
          </a:p>
          <a:p>
            <a:r>
              <a:rPr lang="en-US" dirty="0"/>
              <a:t>Lane can be opened within ONE HOUR</a:t>
            </a:r>
          </a:p>
          <a:p>
            <a:r>
              <a:rPr lang="en-US" dirty="0"/>
              <a:t>Increases the life of asphalt by 5-7 years</a:t>
            </a:r>
          </a:p>
          <a:p>
            <a:r>
              <a:rPr lang="en-US" dirty="0"/>
              <a:t>Waterproofs AND rejuvenates </a:t>
            </a:r>
          </a:p>
          <a:p>
            <a:r>
              <a:rPr lang="en-US" dirty="0"/>
              <a:t>Tightens cracks, uniform treatment across the roadway</a:t>
            </a:r>
          </a:p>
          <a:p>
            <a:r>
              <a:rPr lang="en-US" dirty="0"/>
              <a:t>Improves aesthetics – black asphalt top, public perception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C086C83-0A84-7B8F-F31C-0E8C0F5CB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454841"/>
            <a:ext cx="4645025" cy="25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8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69EF2-2B9B-2172-5A45-F6BFD230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Typical approach</a:t>
            </a:r>
            <a:endParaRPr lang="en-CA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9C4A00-BB55-AA00-4D50-82B0AFE8D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385485"/>
              </p:ext>
            </p:extLst>
          </p:nvPr>
        </p:nvGraphicFramePr>
        <p:xfrm>
          <a:off x="4976636" y="1193800"/>
          <a:ext cx="6085091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39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69EF2-2B9B-2172-5A45-F6BFD230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An alternative approach</a:t>
            </a:r>
            <a:br>
              <a:rPr lang="en-US" dirty="0"/>
            </a:br>
            <a:br>
              <a:rPr lang="en-US" dirty="0"/>
            </a:br>
            <a:endParaRPr lang="en-CA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9C4A00-BB55-AA00-4D50-82B0AFE8D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781590"/>
              </p:ext>
            </p:extLst>
          </p:nvPr>
        </p:nvGraphicFramePr>
        <p:xfrm>
          <a:off x="4976636" y="1193800"/>
          <a:ext cx="6085091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787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87E8E-9712-E3CD-A98C-DFDE5F1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/>
              <a:t>Alternative approach</a:t>
            </a:r>
            <a:br>
              <a:rPr lang="en-US"/>
            </a:br>
            <a:br>
              <a:rPr lang="en-US"/>
            </a:br>
            <a:r>
              <a:rPr lang="en-US"/>
              <a:t> </a:t>
            </a:r>
            <a:r>
              <a:rPr lang="en-US" dirty="0"/>
              <a:t>Cost effectiveness</a:t>
            </a:r>
            <a:endParaRPr lang="en-CA" dirty="0"/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C526EDC-5590-F2BC-E5BB-2E9F22F6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/>
              <a:t>Rejuvenation could extend life by 5-7 years</a:t>
            </a:r>
          </a:p>
          <a:p>
            <a:r>
              <a:rPr lang="en-US" sz="2400" dirty="0"/>
              <a:t>At a fraction of the cost for typical approach</a:t>
            </a:r>
          </a:p>
          <a:p>
            <a:r>
              <a:rPr lang="en-US" sz="2400" dirty="0"/>
              <a:t>Reclamite/CRF  is $14,000/km for a 2 lane road (7m wide)</a:t>
            </a:r>
          </a:p>
          <a:p>
            <a:r>
              <a:rPr lang="en-US" sz="2400" dirty="0"/>
              <a:t>¼ of the cost of the next available preservation option</a:t>
            </a:r>
          </a:p>
          <a:p>
            <a:r>
              <a:rPr lang="en-US" sz="2400" dirty="0"/>
              <a:t>Resurfacing = $100,000 plus </a:t>
            </a:r>
            <a:r>
              <a:rPr lang="en-US" sz="2400" dirty="0" err="1"/>
              <a:t>plus</a:t>
            </a:r>
            <a:r>
              <a:rPr lang="en-US" sz="2400" dirty="0"/>
              <a:t> </a:t>
            </a:r>
            <a:r>
              <a:rPr lang="en-US" sz="2400" dirty="0" err="1"/>
              <a:t>plus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7mx1000mx.05m = 350 m3 x 2.4 T/m3 = 840 T x $120/T =$100,800 </a:t>
            </a:r>
            <a:r>
              <a:rPr lang="en-US" sz="2400" b="1" u="sng" dirty="0"/>
              <a:t>just for ASPHALT</a:t>
            </a:r>
          </a:p>
          <a:p>
            <a:endParaRPr lang="en-CA" dirty="0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53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F1A9-1643-04F3-E1CB-828A16EC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treatment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449B4-86E4-CE42-526A-CBBE9202D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7053" y="2149070"/>
            <a:ext cx="3219899" cy="30007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454F3-9356-F4E9-6DCD-B9E02E6E2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9" y="2371914"/>
            <a:ext cx="5420481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FBC96-9077-C44E-BEC7-F20999FE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Todays Objective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D8C1-206D-5E4E-9175-6DD9ECB9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r>
              <a:rPr lang="en-US" dirty="0"/>
              <a:t>Reinforce message</a:t>
            </a:r>
          </a:p>
          <a:p>
            <a:r>
              <a:rPr lang="en-US" dirty="0"/>
              <a:t>Information and strategy</a:t>
            </a:r>
          </a:p>
          <a:p>
            <a:r>
              <a:rPr lang="en-US" dirty="0"/>
              <a:t>CONVINCE  your decision makers – MORE $ for Preventative Maintenance</a:t>
            </a:r>
          </a:p>
          <a:p>
            <a:r>
              <a:rPr lang="en-US" dirty="0"/>
              <a:t>REALLOCATE $ </a:t>
            </a:r>
            <a:r>
              <a:rPr lang="en-US" b="1" dirty="0"/>
              <a:t>not </a:t>
            </a:r>
            <a:r>
              <a:rPr lang="en-US" b="1" u="sng" dirty="0"/>
              <a:t>MORE $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46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A99-1F03-E3F3-E3C5-C445AD4B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treatment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EEE49-34F2-B3D6-7ABC-D617D188A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80" y="2110581"/>
            <a:ext cx="10163839" cy="4835330"/>
          </a:xfrm>
        </p:spPr>
      </p:pic>
    </p:spTree>
    <p:extLst>
      <p:ext uri="{BB962C8B-B14F-4D97-AF65-F5344CB8AC3E}">
        <p14:creationId xmlns:p14="http://schemas.microsoft.com/office/powerpoint/2010/main" val="2182460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A1EEF3-3E0D-0557-0688-CB905AFF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62F2CE-8FEC-4E38-4504-50FA871E7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8" y="2097405"/>
            <a:ext cx="10232421" cy="4715046"/>
          </a:xfrm>
        </p:spPr>
      </p:pic>
    </p:spTree>
    <p:extLst>
      <p:ext uri="{BB962C8B-B14F-4D97-AF65-F5344CB8AC3E}">
        <p14:creationId xmlns:p14="http://schemas.microsoft.com/office/powerpoint/2010/main" val="14602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pette adding DNA sample to a petri dish">
            <a:extLst>
              <a:ext uri="{FF2B5EF4-FFF2-40B4-BE49-F238E27FC236}">
                <a16:creationId xmlns:a16="http://schemas.microsoft.com/office/drawing/2014/main" id="{D737F393-87A7-2912-CF46-8F16277CC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98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C9AD8-8B47-E075-45F8-8B8CFF8E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/>
              <a:t>Due diligence</a:t>
            </a:r>
            <a:endParaRPr lang="en-CA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E0FC666-DB73-7FB0-714F-2B220D41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CA"/>
              <a:t>Talk to vendor</a:t>
            </a:r>
          </a:p>
          <a:p>
            <a:r>
              <a:rPr lang="en-CA"/>
              <a:t>Local Municipalities</a:t>
            </a:r>
          </a:p>
          <a:p>
            <a:r>
              <a:rPr lang="en-CA"/>
              <a:t>Trial </a:t>
            </a:r>
          </a:p>
          <a:p>
            <a:r>
              <a:rPr lang="en-CA"/>
              <a:t>MTO Testing – Dynamic Shear </a:t>
            </a:r>
            <a:r>
              <a:rPr lang="en-CA" err="1"/>
              <a:t>Rheometry</a:t>
            </a:r>
            <a:r>
              <a:rPr lang="en-CA"/>
              <a:t>, Rotational Viscosity, Bending Beam </a:t>
            </a:r>
            <a:r>
              <a:rPr lang="en-CA" err="1"/>
              <a:t>Rheometry</a:t>
            </a:r>
            <a:endParaRPr lang="en-CA"/>
          </a:p>
          <a:p>
            <a:pPr marL="0" indent="0">
              <a:buNone/>
            </a:pPr>
            <a:endParaRPr lang="en-CA"/>
          </a:p>
          <a:p>
            <a:endParaRPr lang="en-CA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7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99715-F9B6-3A47-9034-7BD876A64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Asset management legislation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68D5E-E9D5-D545-B882-49D4BE920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Ontario Regulation 588/17</a:t>
            </a:r>
          </a:p>
          <a:p>
            <a:r>
              <a:rPr lang="en-US" dirty="0"/>
              <a:t>Ontario Regulation 193/21 extended deadline to July 1, 2022</a:t>
            </a:r>
          </a:p>
          <a:p>
            <a:r>
              <a:rPr lang="en-US" dirty="0"/>
              <a:t>Road condition indices required</a:t>
            </a:r>
          </a:p>
          <a:p>
            <a:r>
              <a:rPr lang="en-US" dirty="0"/>
              <a:t>Data can only be 2 years old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9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AEDD4-D5E1-0C4C-B80A-928111C8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Asset management regulation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473EAA-CD5B-B664-A050-36C3411CD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773906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5310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eedometer">
            <a:extLst>
              <a:ext uri="{FF2B5EF4-FFF2-40B4-BE49-F238E27FC236}">
                <a16:creationId xmlns:a16="http://schemas.microsoft.com/office/drawing/2014/main" id="{C86D7745-DE89-7B75-DD3B-B3D0DB26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644" r="-1" b="3992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9696F-2C0C-6F47-9D76-58DDBE0E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/>
              <a:t>Oil change analogy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222B8-7AA1-F74B-A3B2-574017018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Frequency of oil changes – timing of improvements</a:t>
            </a:r>
          </a:p>
          <a:p>
            <a:r>
              <a:rPr lang="en-US" dirty="0"/>
              <a:t>Monitor the oil life – road condition</a:t>
            </a:r>
          </a:p>
          <a:p>
            <a:r>
              <a:rPr lang="en-US" dirty="0"/>
              <a:t>How you drive your car – aware of changing traffic or demands</a:t>
            </a:r>
          </a:p>
          <a:p>
            <a:r>
              <a:rPr lang="en-US" dirty="0"/>
              <a:t>Using the right oil – the right type of treatment</a:t>
            </a:r>
          </a:p>
          <a:p>
            <a:endParaRPr lang="en-US" dirty="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9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F7724-E8CF-B465-F8BA-D9D4AA90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FINANCIAL REALITY CHECK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A0F56-7CFA-2804-CF6D-CBFE894D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Asset management plan outlines medium and long term needs</a:t>
            </a:r>
          </a:p>
          <a:p>
            <a:r>
              <a:rPr lang="en-US" dirty="0"/>
              <a:t>Unlikely taxes can support long term plan</a:t>
            </a:r>
          </a:p>
          <a:p>
            <a:r>
              <a:rPr lang="en-US" dirty="0"/>
              <a:t>Inflationary </a:t>
            </a:r>
            <a:r>
              <a:rPr lang="en-US" dirty="0" err="1"/>
              <a:t>preassures</a:t>
            </a:r>
            <a:r>
              <a:rPr lang="en-US" dirty="0"/>
              <a:t> , budgets cannot keep up</a:t>
            </a:r>
          </a:p>
          <a:p>
            <a:r>
              <a:rPr lang="en-US" dirty="0"/>
              <a:t>Less infrastructure getting built , falling behind on overall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C1595-ECD3-8C4F-94DB-6B4FCD79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Preventative maintenance bridges the gap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F99D4-7E2E-4D47-B696-A4C28C23B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r>
              <a:rPr lang="en-US" dirty="0"/>
              <a:t>PM helps to bridge the financial gap</a:t>
            </a:r>
          </a:p>
          <a:p>
            <a:r>
              <a:rPr lang="en-US" dirty="0"/>
              <a:t>Use it to preserve asphalt until the next treatment</a:t>
            </a:r>
          </a:p>
          <a:p>
            <a:r>
              <a:rPr lang="en-US" dirty="0"/>
              <a:t>PM is a tool to use when budget is limited.  </a:t>
            </a:r>
          </a:p>
          <a:p>
            <a:r>
              <a:rPr lang="en-US" dirty="0"/>
              <a:t>A regular ongoing </a:t>
            </a:r>
            <a:r>
              <a:rPr lang="en-US" dirty="0" err="1"/>
              <a:t>programme</a:t>
            </a:r>
            <a:r>
              <a:rPr lang="en-US" dirty="0"/>
              <a:t> of PM is a powerful additional tool for Asset Management</a:t>
            </a:r>
          </a:p>
          <a:p>
            <a:r>
              <a:rPr lang="en-US" dirty="0"/>
              <a:t>In general, insufficient funds are dedicated to PM</a:t>
            </a:r>
          </a:p>
          <a:p>
            <a:r>
              <a:rPr lang="en-US" dirty="0"/>
              <a:t>Allocate a %  of funds for Asset Management for PM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5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nstruction work tools">
            <a:extLst>
              <a:ext uri="{FF2B5EF4-FFF2-40B4-BE49-F238E27FC236}">
                <a16:creationId xmlns:a16="http://schemas.microsoft.com/office/drawing/2014/main" id="{47A81041-F0FA-2010-8863-05B6D2DA5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797" r="-1" b="393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6017C-A062-7542-989E-46BE7602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Take away from today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324F1-D12B-464C-977F-EB9D35AA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Value of preventative maintenance</a:t>
            </a:r>
          </a:p>
          <a:p>
            <a:r>
              <a:rPr lang="en-US" dirty="0"/>
              <a:t>Options for preventative maintenance</a:t>
            </a:r>
          </a:p>
          <a:p>
            <a:r>
              <a:rPr lang="en-US" dirty="0"/>
              <a:t>Recognize the challenging financial constraints</a:t>
            </a:r>
          </a:p>
          <a:p>
            <a:pPr lvl="1"/>
            <a:r>
              <a:rPr lang="en-US" dirty="0"/>
              <a:t>Inflationary costs – not keeping up with budget</a:t>
            </a:r>
          </a:p>
          <a:p>
            <a:pPr lvl="1"/>
            <a:r>
              <a:rPr lang="en-US" dirty="0"/>
              <a:t>Less infrastructure maintained</a:t>
            </a:r>
          </a:p>
          <a:p>
            <a:pPr lvl="1"/>
            <a:r>
              <a:rPr lang="en-US" dirty="0"/>
              <a:t>Need to make your roads last</a:t>
            </a:r>
          </a:p>
          <a:p>
            <a:r>
              <a:rPr lang="en-US" dirty="0"/>
              <a:t>Develop a strategy to stretch your asset management dollars</a:t>
            </a:r>
          </a:p>
          <a:p>
            <a:r>
              <a:rPr lang="en-US" dirty="0"/>
              <a:t>Provides time to “catch up” until funds available</a:t>
            </a:r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83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8F6FA7-A453-C80F-F97F-8F49B5F6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  <a:endParaRPr lang="en-CA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C7FA301-1617-3FB1-BD03-33C1554B5D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1579" y="2015732"/>
          <a:ext cx="960327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3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Yellow and white truck">
            <a:extLst>
              <a:ext uri="{FF2B5EF4-FFF2-40B4-BE49-F238E27FC236}">
                <a16:creationId xmlns:a16="http://schemas.microsoft.com/office/drawing/2014/main" id="{0E943FA6-3728-3EA4-3595-A77FA2F8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864" r="-1" b="12863"/>
          <a:stretch/>
        </p:blipFill>
        <p:spPr>
          <a:xfrm>
            <a:off x="305" y="-152390"/>
            <a:ext cx="12191695" cy="6857990"/>
          </a:xfrm>
          <a:prstGeom prst="rect">
            <a:avLst/>
          </a:prstGeom>
        </p:spPr>
      </p:pic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7CD03-A20B-5149-BE0A-49B636AF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preventative maintenance</a:t>
            </a:r>
          </a:p>
        </p:txBody>
      </p:sp>
      <p:cxnSp>
        <p:nvCxnSpPr>
          <p:cNvPr id="28" name="Straight Connector 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4D2A6A-A376-5E0D-A887-9E304B85D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MINOR treatment to extend pavement life</a:t>
            </a:r>
          </a:p>
          <a:p>
            <a:r>
              <a:rPr lang="en-US" sz="2400" dirty="0"/>
              <a:t>Does not involve the removal and replacement of asphalt</a:t>
            </a:r>
          </a:p>
          <a:p>
            <a:r>
              <a:rPr lang="en-US" sz="2400" dirty="0"/>
              <a:t>Treat the asphalt.  Delay asphalt removal or replacement</a:t>
            </a:r>
          </a:p>
          <a:p>
            <a:r>
              <a:rPr lang="en-US" sz="2400" dirty="0"/>
              <a:t>Occurs between typical asset management treatments such shave and pave, cold in place recycling, or pulverize and pave, 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22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1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1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1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3">
            <a:extLst>
              <a:ext uri="{FF2B5EF4-FFF2-40B4-BE49-F238E27FC236}">
                <a16:creationId xmlns:a16="http://schemas.microsoft.com/office/drawing/2014/main" id="{45C76AC0-BB6B-419E-A327-AFA297500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B3E0B6A3-E197-43D6-82D5-7455DAB1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1847088"/>
            <a:ext cx="4158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70B1D8-DCD5-6FD9-8196-B09D5C0D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8" y="804520"/>
            <a:ext cx="4158749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Typical exAMPLES OF PREVENTATIVE MAINTENANCE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8B0E4246-09B8-46D7-A0D2-4D264863A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34513-DC04-CD66-4B8A-F756ADF19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647" y="2015732"/>
            <a:ext cx="4158750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Crack seal</a:t>
            </a:r>
          </a:p>
          <a:p>
            <a:r>
              <a:rPr lang="en-US" dirty="0"/>
              <a:t>Slurry seal</a:t>
            </a:r>
          </a:p>
          <a:p>
            <a:r>
              <a:rPr lang="en-US"/>
              <a:t>Microsuracing</a:t>
            </a:r>
            <a:endParaRPr lang="en-US" dirty="0"/>
          </a:p>
          <a:p>
            <a:r>
              <a:rPr lang="en-US" dirty="0"/>
              <a:t>Thin Overlay</a:t>
            </a:r>
          </a:p>
        </p:txBody>
      </p:sp>
      <p:pic>
        <p:nvPicPr>
          <p:cNvPr id="40" name="Picture 29">
            <a:extLst>
              <a:ext uri="{FF2B5EF4-FFF2-40B4-BE49-F238E27FC236}">
                <a16:creationId xmlns:a16="http://schemas.microsoft.com/office/drawing/2014/main" id="{F50C8D8D-B32F-4194-8321-164EC442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D24D8B-8573-4260-B700-E860AD6D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B5941BD-9893-644C-47D6-C1CDAE9135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710900-91E0-DA11-79EB-D635D3623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" y="-11430"/>
            <a:ext cx="4157270" cy="2916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C020F-C439-FCD7-2488-F8CA475FD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374" y="3204416"/>
            <a:ext cx="4419999" cy="27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ulldozer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669B451C-8FEB-3BF2-3176-EACFF2BE5B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50000"/>
          </a:blip>
          <a:srcRect t="8621" r="-1" b="9855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3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1B5E9-AE1B-6DE3-BF7D-96383525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Another example of preventative maintenance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24ED0E0-9B05-CF6E-9580-018EA9DFE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Ditching for rural roads</a:t>
            </a:r>
          </a:p>
          <a:p>
            <a:r>
              <a:rPr lang="en-US"/>
              <a:t>Doesn’t require a contractor</a:t>
            </a:r>
          </a:p>
          <a:p>
            <a:r>
              <a:rPr lang="en-US"/>
              <a:t>Use your own resources</a:t>
            </a:r>
          </a:p>
          <a:p>
            <a:r>
              <a:rPr lang="en-US"/>
              <a:t>Part of your regular maintenance</a:t>
            </a:r>
          </a:p>
          <a:p>
            <a:r>
              <a:rPr lang="en-US"/>
              <a:t>Removes standing water, aesthetic value for residents</a:t>
            </a:r>
          </a:p>
        </p:txBody>
      </p:sp>
      <p:sp>
        <p:nvSpPr>
          <p:cNvPr id="4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0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Picture 3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8" name="Straight Connector 3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F5814-010D-F32A-4780-869C540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Potholes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the beginning of the end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Whiteboard&#10;&#10;Description automatically generated">
            <a:extLst>
              <a:ext uri="{FF2B5EF4-FFF2-40B4-BE49-F238E27FC236}">
                <a16:creationId xmlns:a16="http://schemas.microsoft.com/office/drawing/2014/main" id="{E43FE34B-51A8-7613-FBE6-990BB1105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839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road with snow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CEB6F29E-2A98-EA06-A6BA-FC42A69CE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56" r="9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5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road with snow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CEB6F29E-2A98-EA06-A6BA-FC42A69CE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56" r="9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1BCC9-DA06-86AD-BB24-A433F4B5B010}"/>
              </a:ext>
            </a:extLst>
          </p:cNvPr>
          <p:cNvSpPr txBox="1"/>
          <p:nvPr/>
        </p:nvSpPr>
        <p:spPr>
          <a:xfrm>
            <a:off x="5638800" y="26955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2DE3D9-8D85-3B54-8617-EA85AE858C40}"/>
              </a:ext>
            </a:extLst>
          </p:cNvPr>
          <p:cNvSpPr txBox="1"/>
          <p:nvPr/>
        </p:nvSpPr>
        <p:spPr>
          <a:xfrm>
            <a:off x="3621759" y="2887917"/>
            <a:ext cx="474856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WATER</a:t>
            </a:r>
            <a:endParaRPr lang="en-CA" sz="4800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E374F-A112-CBA7-89DE-E7612CAB84AC}"/>
              </a:ext>
            </a:extLst>
          </p:cNvPr>
          <p:cNvSpPr txBox="1"/>
          <p:nvPr/>
        </p:nvSpPr>
        <p:spPr>
          <a:xfrm>
            <a:off x="4269459" y="4128874"/>
            <a:ext cx="644616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Arup Mukherjee</a:t>
            </a:r>
            <a:endParaRPr lang="en-CA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4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31B01F-B4B5-3C00-127A-EDEF85488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05" r="967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1508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3947</TotalTime>
  <Words>745</Words>
  <Application>Microsoft Office PowerPoint</Application>
  <PresentationFormat>Widescreen</PresentationFormat>
  <Paragraphs>124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Gill Sans MT</vt:lpstr>
      <vt:lpstr>Gallery</vt:lpstr>
      <vt:lpstr>Preventative maintenance and asset management</vt:lpstr>
      <vt:lpstr>Todays Objective</vt:lpstr>
      <vt:lpstr>preventative maintenance</vt:lpstr>
      <vt:lpstr>Typical exAMPLES OF PREVENTATIVE MAINTENANCE</vt:lpstr>
      <vt:lpstr>Another example of preventative maintenance</vt:lpstr>
      <vt:lpstr>Potholes  the beginning of the end</vt:lpstr>
      <vt:lpstr>PowerPoint Presentation</vt:lpstr>
      <vt:lpstr>PowerPoint Presentation</vt:lpstr>
      <vt:lpstr>PowerPoint Presentation</vt:lpstr>
      <vt:lpstr>For roads  Water is death </vt:lpstr>
      <vt:lpstr>Road Structure</vt:lpstr>
      <vt:lpstr>How ditching helps</vt:lpstr>
      <vt:lpstr>Another example of preventative maintenance – asphalt rejuvenation</vt:lpstr>
      <vt:lpstr>rejuvenation</vt:lpstr>
      <vt:lpstr>Reclamite and crf are EXAMPLES OF REJUVENATION PRODUCTS</vt:lpstr>
      <vt:lpstr>Typical approach</vt:lpstr>
      <vt:lpstr>An alternative approach  </vt:lpstr>
      <vt:lpstr>Alternative approach   Cost effectiveness</vt:lpstr>
      <vt:lpstr>Examples of treatment</vt:lpstr>
      <vt:lpstr>Examples of treatment</vt:lpstr>
      <vt:lpstr>Examples</vt:lpstr>
      <vt:lpstr>Due diligence</vt:lpstr>
      <vt:lpstr>Asset management legislation</vt:lpstr>
      <vt:lpstr>Asset management regulation </vt:lpstr>
      <vt:lpstr>Oil change analogy</vt:lpstr>
      <vt:lpstr>FINANCIAL REALITY CHECK</vt:lpstr>
      <vt:lpstr>Preventative maintenance bridges the gap</vt:lpstr>
      <vt:lpstr>Take away from today 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Preventative maintenance and asset management</dc:title>
  <dc:creator>Arup Mukherjee</dc:creator>
  <cp:lastModifiedBy>Arup Mukherjee</cp:lastModifiedBy>
  <cp:revision>58</cp:revision>
  <dcterms:created xsi:type="dcterms:W3CDTF">2022-10-26T02:08:20Z</dcterms:created>
  <dcterms:modified xsi:type="dcterms:W3CDTF">2022-11-16T18:56:22Z</dcterms:modified>
</cp:coreProperties>
</file>